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8" r:id="rId2"/>
    <p:sldId id="436" r:id="rId3"/>
    <p:sldId id="437" r:id="rId4"/>
    <p:sldId id="386" r:id="rId5"/>
    <p:sldId id="256" r:id="rId6"/>
    <p:sldId id="257" r:id="rId7"/>
    <p:sldId id="266" r:id="rId8"/>
    <p:sldId id="265" r:id="rId9"/>
    <p:sldId id="268" r:id="rId10"/>
    <p:sldId id="389" r:id="rId11"/>
    <p:sldId id="429" r:id="rId12"/>
    <p:sldId id="390" r:id="rId13"/>
    <p:sldId id="392" r:id="rId14"/>
    <p:sldId id="393" r:id="rId15"/>
    <p:sldId id="269" r:id="rId16"/>
    <p:sldId id="375" r:id="rId17"/>
    <p:sldId id="376" r:id="rId18"/>
    <p:sldId id="270" r:id="rId19"/>
    <p:sldId id="394" r:id="rId20"/>
    <p:sldId id="267" r:id="rId21"/>
    <p:sldId id="395" r:id="rId22"/>
    <p:sldId id="396" r:id="rId23"/>
    <p:sldId id="397" r:id="rId24"/>
    <p:sldId id="398" r:id="rId25"/>
    <p:sldId id="271" r:id="rId26"/>
    <p:sldId id="399" r:id="rId27"/>
    <p:sldId id="401" r:id="rId28"/>
    <p:sldId id="402" r:id="rId29"/>
    <p:sldId id="404" r:id="rId30"/>
    <p:sldId id="306" r:id="rId31"/>
    <p:sldId id="307" r:id="rId32"/>
    <p:sldId id="409" r:id="rId33"/>
    <p:sldId id="330" r:id="rId34"/>
    <p:sldId id="331" r:id="rId35"/>
    <p:sldId id="332" r:id="rId36"/>
    <p:sldId id="333" r:id="rId37"/>
    <p:sldId id="356" r:id="rId38"/>
    <p:sldId id="359" r:id="rId39"/>
    <p:sldId id="360" r:id="rId40"/>
    <p:sldId id="361" r:id="rId41"/>
    <p:sldId id="363" r:id="rId42"/>
    <p:sldId id="388" r:id="rId43"/>
    <p:sldId id="364" r:id="rId44"/>
    <p:sldId id="365" r:id="rId45"/>
    <p:sldId id="438" r:id="rId46"/>
    <p:sldId id="439" r:id="rId47"/>
    <p:sldId id="435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175" autoAdjust="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C8D9B-79B2-40C2-BF66-F1CE538B5ACC}" type="doc">
      <dgm:prSet loTypeId="urn:microsoft.com/office/officeart/2005/8/layout/hierarchy1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56C8E8AF-7A1B-456E-8B8C-80E1635903F3}">
      <dgm:prSet phldrT="[Text]" custT="1"/>
      <dgm:spPr/>
      <dgm:t>
        <a:bodyPr/>
        <a:lstStyle/>
        <a:p>
          <a:r>
            <a:rPr lang="en-IN" sz="2400" dirty="0" smtClean="0">
              <a:solidFill>
                <a:srgbClr val="0070C0"/>
              </a:solidFill>
              <a:latin typeface="+mn-lt"/>
            </a:rPr>
            <a:t>Pockets</a:t>
          </a:r>
          <a:endParaRPr lang="en-IN" sz="2400" dirty="0">
            <a:solidFill>
              <a:srgbClr val="0070C0"/>
            </a:solidFill>
            <a:latin typeface="+mn-lt"/>
          </a:endParaRPr>
        </a:p>
      </dgm:t>
    </dgm:pt>
    <dgm:pt modelId="{E0F70AAB-2DF4-48F1-ACDE-3CB8C3C626AC}" type="parTrans" cxnId="{EB8D0B7B-8487-47AB-AA35-115870E20721}">
      <dgm:prSet/>
      <dgm:spPr/>
      <dgm:t>
        <a:bodyPr/>
        <a:lstStyle/>
        <a:p>
          <a:endParaRPr lang="en-IN"/>
        </a:p>
      </dgm:t>
    </dgm:pt>
    <dgm:pt modelId="{110F1985-4E97-44E7-8723-9B47823D7E3C}" type="sibTrans" cxnId="{EB8D0B7B-8487-47AB-AA35-115870E20721}">
      <dgm:prSet/>
      <dgm:spPr/>
      <dgm:t>
        <a:bodyPr/>
        <a:lstStyle/>
        <a:p>
          <a:endParaRPr lang="en-IN"/>
        </a:p>
      </dgm:t>
    </dgm:pt>
    <dgm:pt modelId="{A7184893-8F77-4D93-95A8-2D324029F714}">
      <dgm:prSet phldrT="[Text]"/>
      <dgm:spPr/>
      <dgm:t>
        <a:bodyPr/>
        <a:lstStyle/>
        <a:p>
          <a:r>
            <a:rPr lang="en-IN" dirty="0" smtClean="0">
              <a:latin typeface="+mn-lt"/>
            </a:rPr>
            <a:t>Gingival pocket (</a:t>
          </a:r>
          <a:r>
            <a:rPr lang="en-IN" dirty="0" err="1" smtClean="0">
              <a:latin typeface="+mn-lt"/>
            </a:rPr>
            <a:t>pseudopocket</a:t>
          </a:r>
          <a:r>
            <a:rPr lang="en-IN" dirty="0" smtClean="0">
              <a:latin typeface="+mn-lt"/>
            </a:rPr>
            <a:t>) </a:t>
          </a:r>
          <a:endParaRPr lang="en-IN" dirty="0">
            <a:latin typeface="+mn-lt"/>
          </a:endParaRPr>
        </a:p>
      </dgm:t>
    </dgm:pt>
    <dgm:pt modelId="{019165C4-3DE3-41CC-B37E-88A1B70204D4}" type="parTrans" cxnId="{624044D9-8F45-4063-A869-5A3303354E67}">
      <dgm:prSet/>
      <dgm:spPr/>
      <dgm:t>
        <a:bodyPr/>
        <a:lstStyle/>
        <a:p>
          <a:endParaRPr lang="en-IN"/>
        </a:p>
      </dgm:t>
    </dgm:pt>
    <dgm:pt modelId="{F9334082-B028-4F53-8F64-D95F3FBAD666}" type="sibTrans" cxnId="{624044D9-8F45-4063-A869-5A3303354E67}">
      <dgm:prSet/>
      <dgm:spPr/>
      <dgm:t>
        <a:bodyPr/>
        <a:lstStyle/>
        <a:p>
          <a:endParaRPr lang="en-IN"/>
        </a:p>
      </dgm:t>
    </dgm:pt>
    <dgm:pt modelId="{4603408E-FE2D-44F0-9107-6D1E97A7DEC0}">
      <dgm:prSet phldrT="[Text]"/>
      <dgm:spPr/>
      <dgm:t>
        <a:bodyPr/>
        <a:lstStyle/>
        <a:p>
          <a:r>
            <a:rPr lang="en-IN" dirty="0" smtClean="0">
              <a:latin typeface="+mn-lt"/>
            </a:rPr>
            <a:t>Periodontal pocket</a:t>
          </a:r>
          <a:endParaRPr lang="en-IN" dirty="0">
            <a:latin typeface="+mn-lt"/>
          </a:endParaRPr>
        </a:p>
      </dgm:t>
    </dgm:pt>
    <dgm:pt modelId="{CF200B68-F485-4609-88BE-BFCF479F8236}" type="parTrans" cxnId="{E4D75DD5-67DF-4ADD-8AF2-24E0AAF6388A}">
      <dgm:prSet/>
      <dgm:spPr/>
      <dgm:t>
        <a:bodyPr/>
        <a:lstStyle/>
        <a:p>
          <a:endParaRPr lang="en-IN"/>
        </a:p>
      </dgm:t>
    </dgm:pt>
    <dgm:pt modelId="{C7ED83AA-DCC8-4B61-B33C-0362982CD477}" type="sibTrans" cxnId="{E4D75DD5-67DF-4ADD-8AF2-24E0AAF6388A}">
      <dgm:prSet/>
      <dgm:spPr/>
      <dgm:t>
        <a:bodyPr/>
        <a:lstStyle/>
        <a:p>
          <a:endParaRPr lang="en-IN"/>
        </a:p>
      </dgm:t>
    </dgm:pt>
    <dgm:pt modelId="{A7D571C3-A270-4160-87D7-C26C87C82752}">
      <dgm:prSet phldrT="[Text]"/>
      <dgm:spPr/>
      <dgm:t>
        <a:bodyPr/>
        <a:lstStyle/>
        <a:p>
          <a:r>
            <a:rPr lang="en-IN" dirty="0" err="1" smtClean="0">
              <a:latin typeface="+mn-lt"/>
            </a:rPr>
            <a:t>Suprabony</a:t>
          </a:r>
          <a:r>
            <a:rPr lang="en-IN" dirty="0" smtClean="0">
              <a:latin typeface="+mn-lt"/>
            </a:rPr>
            <a:t> pocket</a:t>
          </a:r>
          <a:endParaRPr lang="en-IN" dirty="0">
            <a:latin typeface="+mn-lt"/>
          </a:endParaRPr>
        </a:p>
      </dgm:t>
    </dgm:pt>
    <dgm:pt modelId="{18944BA3-9CF1-4B27-951A-613E78F23467}" type="parTrans" cxnId="{3F95ED5B-3C12-454B-A8E3-06EA647FFA53}">
      <dgm:prSet/>
      <dgm:spPr/>
      <dgm:t>
        <a:bodyPr/>
        <a:lstStyle/>
        <a:p>
          <a:endParaRPr lang="en-IN"/>
        </a:p>
      </dgm:t>
    </dgm:pt>
    <dgm:pt modelId="{779EB41F-7331-4F34-ABEB-05D6748971FE}" type="sibTrans" cxnId="{3F95ED5B-3C12-454B-A8E3-06EA647FFA53}">
      <dgm:prSet/>
      <dgm:spPr/>
      <dgm:t>
        <a:bodyPr/>
        <a:lstStyle/>
        <a:p>
          <a:endParaRPr lang="en-IN"/>
        </a:p>
      </dgm:t>
    </dgm:pt>
    <dgm:pt modelId="{39079D01-57EE-4DFD-A38E-60D224861DE7}">
      <dgm:prSet phldrT="[Text]"/>
      <dgm:spPr/>
      <dgm:t>
        <a:bodyPr/>
        <a:lstStyle/>
        <a:p>
          <a:r>
            <a:rPr lang="en-IN" dirty="0" err="1" smtClean="0">
              <a:latin typeface="+mn-lt"/>
            </a:rPr>
            <a:t>Intrabony</a:t>
          </a:r>
          <a:r>
            <a:rPr lang="en-IN" dirty="0" smtClean="0">
              <a:latin typeface="+mn-lt"/>
            </a:rPr>
            <a:t> pocket</a:t>
          </a:r>
          <a:endParaRPr lang="en-IN" dirty="0">
            <a:latin typeface="+mn-lt"/>
          </a:endParaRPr>
        </a:p>
      </dgm:t>
    </dgm:pt>
    <dgm:pt modelId="{D64EE0F9-2F91-4245-89F1-C2E355329BA1}" type="parTrans" cxnId="{1E4418D7-E1E3-4D80-B9F3-C08A2C029ABF}">
      <dgm:prSet/>
      <dgm:spPr/>
      <dgm:t>
        <a:bodyPr/>
        <a:lstStyle/>
        <a:p>
          <a:endParaRPr lang="en-IN"/>
        </a:p>
      </dgm:t>
    </dgm:pt>
    <dgm:pt modelId="{72476793-1A1F-4C8C-AC1A-F4726AB34F2B}" type="sibTrans" cxnId="{1E4418D7-E1E3-4D80-B9F3-C08A2C029ABF}">
      <dgm:prSet/>
      <dgm:spPr/>
      <dgm:t>
        <a:bodyPr/>
        <a:lstStyle/>
        <a:p>
          <a:endParaRPr lang="en-IN"/>
        </a:p>
      </dgm:t>
    </dgm:pt>
    <dgm:pt modelId="{5C35BD5C-1335-470B-99F9-D3B2AC23F078}" type="pres">
      <dgm:prSet presAssocID="{788C8D9B-79B2-40C2-BF66-F1CE538B5AC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B38F688A-79D3-4585-A47C-A9D7F23D5612}" type="pres">
      <dgm:prSet presAssocID="{56C8E8AF-7A1B-456E-8B8C-80E1635903F3}" presName="hierRoot1" presStyleCnt="0"/>
      <dgm:spPr/>
    </dgm:pt>
    <dgm:pt modelId="{06907742-F589-41D4-B37A-F424CC93D8B1}" type="pres">
      <dgm:prSet presAssocID="{56C8E8AF-7A1B-456E-8B8C-80E1635903F3}" presName="composite" presStyleCnt="0"/>
      <dgm:spPr/>
    </dgm:pt>
    <dgm:pt modelId="{3E78F358-3DAB-4BD4-A445-E4C24489C8E7}" type="pres">
      <dgm:prSet presAssocID="{56C8E8AF-7A1B-456E-8B8C-80E1635903F3}" presName="background" presStyleLbl="node0" presStyleIdx="0" presStyleCnt="1"/>
      <dgm:spPr/>
    </dgm:pt>
    <dgm:pt modelId="{F1FF9832-B743-4E26-8F02-C8F25ECEF202}" type="pres">
      <dgm:prSet presAssocID="{56C8E8AF-7A1B-456E-8B8C-80E1635903F3}" presName="text" presStyleLbl="fgAcc0" presStyleIdx="0" presStyleCnt="1" custLinFactNeighborX="-24038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E9C6B468-BFCD-497C-A804-5BC63F6AC2DE}" type="pres">
      <dgm:prSet presAssocID="{56C8E8AF-7A1B-456E-8B8C-80E1635903F3}" presName="hierChild2" presStyleCnt="0"/>
      <dgm:spPr/>
    </dgm:pt>
    <dgm:pt modelId="{0BB6E5E6-9283-4BF1-8D4B-EF4BC6C62634}" type="pres">
      <dgm:prSet presAssocID="{019165C4-3DE3-41CC-B37E-88A1B70204D4}" presName="Name10" presStyleLbl="parChTrans1D2" presStyleIdx="0" presStyleCnt="2"/>
      <dgm:spPr/>
      <dgm:t>
        <a:bodyPr/>
        <a:lstStyle/>
        <a:p>
          <a:endParaRPr lang="en-IN"/>
        </a:p>
      </dgm:t>
    </dgm:pt>
    <dgm:pt modelId="{CFE11AFA-C48C-4E17-8906-C582DBF4F5FD}" type="pres">
      <dgm:prSet presAssocID="{A7184893-8F77-4D93-95A8-2D324029F714}" presName="hierRoot2" presStyleCnt="0"/>
      <dgm:spPr/>
    </dgm:pt>
    <dgm:pt modelId="{C648513A-D100-4024-A2FE-0063A8324E1D}" type="pres">
      <dgm:prSet presAssocID="{A7184893-8F77-4D93-95A8-2D324029F714}" presName="composite2" presStyleCnt="0"/>
      <dgm:spPr/>
    </dgm:pt>
    <dgm:pt modelId="{150431C4-36DE-490C-B54E-F5C982316FCF}" type="pres">
      <dgm:prSet presAssocID="{A7184893-8F77-4D93-95A8-2D324029F714}" presName="background2" presStyleLbl="node2" presStyleIdx="0" presStyleCnt="2"/>
      <dgm:spPr/>
    </dgm:pt>
    <dgm:pt modelId="{AECC1CA0-76C6-46EA-B6B0-55078EE41B68}" type="pres">
      <dgm:prSet presAssocID="{A7184893-8F77-4D93-95A8-2D324029F714}" presName="text2" presStyleLbl="fgAcc2" presStyleIdx="0" presStyleCnt="2" custLinFactNeighborX="-57839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25ACD6AF-62B7-47D8-98C7-04E56CF5647D}" type="pres">
      <dgm:prSet presAssocID="{A7184893-8F77-4D93-95A8-2D324029F714}" presName="hierChild3" presStyleCnt="0"/>
      <dgm:spPr/>
    </dgm:pt>
    <dgm:pt modelId="{6DD1FDA6-19CE-44AB-A8E6-D9006A83DD30}" type="pres">
      <dgm:prSet presAssocID="{CF200B68-F485-4609-88BE-BFCF479F8236}" presName="Name10" presStyleLbl="parChTrans1D2" presStyleIdx="1" presStyleCnt="2"/>
      <dgm:spPr/>
      <dgm:t>
        <a:bodyPr/>
        <a:lstStyle/>
        <a:p>
          <a:endParaRPr lang="en-IN"/>
        </a:p>
      </dgm:t>
    </dgm:pt>
    <dgm:pt modelId="{940C8B62-ACCD-414B-A62B-BB5DCDE3A3EC}" type="pres">
      <dgm:prSet presAssocID="{4603408E-FE2D-44F0-9107-6D1E97A7DEC0}" presName="hierRoot2" presStyleCnt="0"/>
      <dgm:spPr/>
    </dgm:pt>
    <dgm:pt modelId="{771CCCB5-34DA-445C-97D7-5601ED1C77CC}" type="pres">
      <dgm:prSet presAssocID="{4603408E-FE2D-44F0-9107-6D1E97A7DEC0}" presName="composite2" presStyleCnt="0"/>
      <dgm:spPr/>
    </dgm:pt>
    <dgm:pt modelId="{30DC2A7C-AECE-46E4-A5F9-A5E315032266}" type="pres">
      <dgm:prSet presAssocID="{4603408E-FE2D-44F0-9107-6D1E97A7DEC0}" presName="background2" presStyleLbl="node2" presStyleIdx="1" presStyleCnt="2"/>
      <dgm:spPr/>
    </dgm:pt>
    <dgm:pt modelId="{8BC125C7-872A-4889-817B-2564C539BDE7}" type="pres">
      <dgm:prSet presAssocID="{4603408E-FE2D-44F0-9107-6D1E97A7DEC0}" presName="text2" presStyleLbl="fgAcc2" presStyleIdx="1" presStyleCnt="2" custLinFactNeighborX="5636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9E867ECE-CA0E-474F-BB2C-DD205B23802F}" type="pres">
      <dgm:prSet presAssocID="{4603408E-FE2D-44F0-9107-6D1E97A7DEC0}" presName="hierChild3" presStyleCnt="0"/>
      <dgm:spPr/>
    </dgm:pt>
    <dgm:pt modelId="{8A6D6E98-AA75-4223-9C39-0D2B631A0F7E}" type="pres">
      <dgm:prSet presAssocID="{18944BA3-9CF1-4B27-951A-613E78F23467}" presName="Name17" presStyleLbl="parChTrans1D3" presStyleIdx="0" presStyleCnt="2"/>
      <dgm:spPr/>
      <dgm:t>
        <a:bodyPr/>
        <a:lstStyle/>
        <a:p>
          <a:endParaRPr lang="en-IN"/>
        </a:p>
      </dgm:t>
    </dgm:pt>
    <dgm:pt modelId="{4B8D4F8C-456A-4E11-A152-6CFC9448333E}" type="pres">
      <dgm:prSet presAssocID="{A7D571C3-A270-4160-87D7-C26C87C82752}" presName="hierRoot3" presStyleCnt="0"/>
      <dgm:spPr/>
    </dgm:pt>
    <dgm:pt modelId="{3D18DDBD-A95C-42F2-9A57-68617D06B0AA}" type="pres">
      <dgm:prSet presAssocID="{A7D571C3-A270-4160-87D7-C26C87C82752}" presName="composite3" presStyleCnt="0"/>
      <dgm:spPr/>
    </dgm:pt>
    <dgm:pt modelId="{147A1B96-F441-4C38-80BB-B82DAB0E8395}" type="pres">
      <dgm:prSet presAssocID="{A7D571C3-A270-4160-87D7-C26C87C82752}" presName="background3" presStyleLbl="node3" presStyleIdx="0" presStyleCnt="2"/>
      <dgm:spPr/>
    </dgm:pt>
    <dgm:pt modelId="{A5F9FAA2-991E-49A4-8B41-0B74CE7AF8D2}" type="pres">
      <dgm:prSet presAssocID="{A7D571C3-A270-4160-87D7-C26C87C82752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98131BF9-EC38-425B-B72E-CCFBF9ED7F68}" type="pres">
      <dgm:prSet presAssocID="{A7D571C3-A270-4160-87D7-C26C87C82752}" presName="hierChild4" presStyleCnt="0"/>
      <dgm:spPr/>
    </dgm:pt>
    <dgm:pt modelId="{A755CA9E-91EF-4A4C-BD27-DBFD46C55AAF}" type="pres">
      <dgm:prSet presAssocID="{D64EE0F9-2F91-4245-89F1-C2E355329BA1}" presName="Name17" presStyleLbl="parChTrans1D3" presStyleIdx="1" presStyleCnt="2"/>
      <dgm:spPr/>
      <dgm:t>
        <a:bodyPr/>
        <a:lstStyle/>
        <a:p>
          <a:endParaRPr lang="en-IN"/>
        </a:p>
      </dgm:t>
    </dgm:pt>
    <dgm:pt modelId="{01311BAA-A636-46A1-A1E0-1B277987D321}" type="pres">
      <dgm:prSet presAssocID="{39079D01-57EE-4DFD-A38E-60D224861DE7}" presName="hierRoot3" presStyleCnt="0"/>
      <dgm:spPr/>
    </dgm:pt>
    <dgm:pt modelId="{743EB99C-97DA-4994-8DF6-93D1B3E4AA3F}" type="pres">
      <dgm:prSet presAssocID="{39079D01-57EE-4DFD-A38E-60D224861DE7}" presName="composite3" presStyleCnt="0"/>
      <dgm:spPr/>
    </dgm:pt>
    <dgm:pt modelId="{2D697563-8D1A-4E37-AC5A-E978BD300239}" type="pres">
      <dgm:prSet presAssocID="{39079D01-57EE-4DFD-A38E-60D224861DE7}" presName="background3" presStyleLbl="node3" presStyleIdx="1" presStyleCnt="2"/>
      <dgm:spPr/>
    </dgm:pt>
    <dgm:pt modelId="{76FED40C-43E4-4DEA-9EEC-7FC8BDCF2F0A}" type="pres">
      <dgm:prSet presAssocID="{39079D01-57EE-4DFD-A38E-60D224861DE7}" presName="text3" presStyleLbl="fgAcc3" presStyleIdx="1" presStyleCnt="2" custLinFactNeighborX="4287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5DE00129-396F-43AE-9C90-38AD5C0B7A79}" type="pres">
      <dgm:prSet presAssocID="{39079D01-57EE-4DFD-A38E-60D224861DE7}" presName="hierChild4" presStyleCnt="0"/>
      <dgm:spPr/>
    </dgm:pt>
  </dgm:ptLst>
  <dgm:cxnLst>
    <dgm:cxn modelId="{E4D75DD5-67DF-4ADD-8AF2-24E0AAF6388A}" srcId="{56C8E8AF-7A1B-456E-8B8C-80E1635903F3}" destId="{4603408E-FE2D-44F0-9107-6D1E97A7DEC0}" srcOrd="1" destOrd="0" parTransId="{CF200B68-F485-4609-88BE-BFCF479F8236}" sibTransId="{C7ED83AA-DCC8-4B61-B33C-0362982CD477}"/>
    <dgm:cxn modelId="{822921A7-5852-4342-9AD9-80CC6C4128E1}" type="presOf" srcId="{D64EE0F9-2F91-4245-89F1-C2E355329BA1}" destId="{A755CA9E-91EF-4A4C-BD27-DBFD46C55AAF}" srcOrd="0" destOrd="0" presId="urn:microsoft.com/office/officeart/2005/8/layout/hierarchy1"/>
    <dgm:cxn modelId="{EB8D0B7B-8487-47AB-AA35-115870E20721}" srcId="{788C8D9B-79B2-40C2-BF66-F1CE538B5ACC}" destId="{56C8E8AF-7A1B-456E-8B8C-80E1635903F3}" srcOrd="0" destOrd="0" parTransId="{E0F70AAB-2DF4-48F1-ACDE-3CB8C3C626AC}" sibTransId="{110F1985-4E97-44E7-8723-9B47823D7E3C}"/>
    <dgm:cxn modelId="{5871EE13-3B64-453C-A21F-339E9313EC0B}" type="presOf" srcId="{56C8E8AF-7A1B-456E-8B8C-80E1635903F3}" destId="{F1FF9832-B743-4E26-8F02-C8F25ECEF202}" srcOrd="0" destOrd="0" presId="urn:microsoft.com/office/officeart/2005/8/layout/hierarchy1"/>
    <dgm:cxn modelId="{68E78818-7466-4B9E-91B9-4D79EDBC1FCA}" type="presOf" srcId="{788C8D9B-79B2-40C2-BF66-F1CE538B5ACC}" destId="{5C35BD5C-1335-470B-99F9-D3B2AC23F078}" srcOrd="0" destOrd="0" presId="urn:microsoft.com/office/officeart/2005/8/layout/hierarchy1"/>
    <dgm:cxn modelId="{3F95ED5B-3C12-454B-A8E3-06EA647FFA53}" srcId="{4603408E-FE2D-44F0-9107-6D1E97A7DEC0}" destId="{A7D571C3-A270-4160-87D7-C26C87C82752}" srcOrd="0" destOrd="0" parTransId="{18944BA3-9CF1-4B27-951A-613E78F23467}" sibTransId="{779EB41F-7331-4F34-ABEB-05D6748971FE}"/>
    <dgm:cxn modelId="{C0A1751B-E9B0-4F45-993F-CE3425FF25F9}" type="presOf" srcId="{A7184893-8F77-4D93-95A8-2D324029F714}" destId="{AECC1CA0-76C6-46EA-B6B0-55078EE41B68}" srcOrd="0" destOrd="0" presId="urn:microsoft.com/office/officeart/2005/8/layout/hierarchy1"/>
    <dgm:cxn modelId="{54F3C294-E080-497F-BEC1-EB3CBC13416B}" type="presOf" srcId="{A7D571C3-A270-4160-87D7-C26C87C82752}" destId="{A5F9FAA2-991E-49A4-8B41-0B74CE7AF8D2}" srcOrd="0" destOrd="0" presId="urn:microsoft.com/office/officeart/2005/8/layout/hierarchy1"/>
    <dgm:cxn modelId="{1E4418D7-E1E3-4D80-B9F3-C08A2C029ABF}" srcId="{4603408E-FE2D-44F0-9107-6D1E97A7DEC0}" destId="{39079D01-57EE-4DFD-A38E-60D224861DE7}" srcOrd="1" destOrd="0" parTransId="{D64EE0F9-2F91-4245-89F1-C2E355329BA1}" sibTransId="{72476793-1A1F-4C8C-AC1A-F4726AB34F2B}"/>
    <dgm:cxn modelId="{08A9C340-871A-4015-9961-E0ADE808D936}" type="presOf" srcId="{019165C4-3DE3-41CC-B37E-88A1B70204D4}" destId="{0BB6E5E6-9283-4BF1-8D4B-EF4BC6C62634}" srcOrd="0" destOrd="0" presId="urn:microsoft.com/office/officeart/2005/8/layout/hierarchy1"/>
    <dgm:cxn modelId="{5D18548C-EBF5-4167-A93F-58AA1EFDCEEF}" type="presOf" srcId="{18944BA3-9CF1-4B27-951A-613E78F23467}" destId="{8A6D6E98-AA75-4223-9C39-0D2B631A0F7E}" srcOrd="0" destOrd="0" presId="urn:microsoft.com/office/officeart/2005/8/layout/hierarchy1"/>
    <dgm:cxn modelId="{624044D9-8F45-4063-A869-5A3303354E67}" srcId="{56C8E8AF-7A1B-456E-8B8C-80E1635903F3}" destId="{A7184893-8F77-4D93-95A8-2D324029F714}" srcOrd="0" destOrd="0" parTransId="{019165C4-3DE3-41CC-B37E-88A1B70204D4}" sibTransId="{F9334082-B028-4F53-8F64-D95F3FBAD666}"/>
    <dgm:cxn modelId="{EE6D17A9-C6A5-48B2-B767-D67B8BD72266}" type="presOf" srcId="{4603408E-FE2D-44F0-9107-6D1E97A7DEC0}" destId="{8BC125C7-872A-4889-817B-2564C539BDE7}" srcOrd="0" destOrd="0" presId="urn:microsoft.com/office/officeart/2005/8/layout/hierarchy1"/>
    <dgm:cxn modelId="{97424B54-9F23-4CC1-891D-E3C1D2323CC0}" type="presOf" srcId="{CF200B68-F485-4609-88BE-BFCF479F8236}" destId="{6DD1FDA6-19CE-44AB-A8E6-D9006A83DD30}" srcOrd="0" destOrd="0" presId="urn:microsoft.com/office/officeart/2005/8/layout/hierarchy1"/>
    <dgm:cxn modelId="{539086EC-332C-42FA-8C13-7036A6EB520F}" type="presOf" srcId="{39079D01-57EE-4DFD-A38E-60D224861DE7}" destId="{76FED40C-43E4-4DEA-9EEC-7FC8BDCF2F0A}" srcOrd="0" destOrd="0" presId="urn:microsoft.com/office/officeart/2005/8/layout/hierarchy1"/>
    <dgm:cxn modelId="{408BED32-53D4-4E56-B0BC-8ACF2B7A806B}" type="presParOf" srcId="{5C35BD5C-1335-470B-99F9-D3B2AC23F078}" destId="{B38F688A-79D3-4585-A47C-A9D7F23D5612}" srcOrd="0" destOrd="0" presId="urn:microsoft.com/office/officeart/2005/8/layout/hierarchy1"/>
    <dgm:cxn modelId="{6EE9631B-3D54-4B3D-9838-CF2729EDD60D}" type="presParOf" srcId="{B38F688A-79D3-4585-A47C-A9D7F23D5612}" destId="{06907742-F589-41D4-B37A-F424CC93D8B1}" srcOrd="0" destOrd="0" presId="urn:microsoft.com/office/officeart/2005/8/layout/hierarchy1"/>
    <dgm:cxn modelId="{380D62A8-66DE-4932-A727-2D12070C607D}" type="presParOf" srcId="{06907742-F589-41D4-B37A-F424CC93D8B1}" destId="{3E78F358-3DAB-4BD4-A445-E4C24489C8E7}" srcOrd="0" destOrd="0" presId="urn:microsoft.com/office/officeart/2005/8/layout/hierarchy1"/>
    <dgm:cxn modelId="{AAB3878B-6D0F-486D-BA01-B35137037184}" type="presParOf" srcId="{06907742-F589-41D4-B37A-F424CC93D8B1}" destId="{F1FF9832-B743-4E26-8F02-C8F25ECEF202}" srcOrd="1" destOrd="0" presId="urn:microsoft.com/office/officeart/2005/8/layout/hierarchy1"/>
    <dgm:cxn modelId="{7C60A8E0-0EE3-408F-AB07-680CB8A508AB}" type="presParOf" srcId="{B38F688A-79D3-4585-A47C-A9D7F23D5612}" destId="{E9C6B468-BFCD-497C-A804-5BC63F6AC2DE}" srcOrd="1" destOrd="0" presId="urn:microsoft.com/office/officeart/2005/8/layout/hierarchy1"/>
    <dgm:cxn modelId="{90B8C31B-37F5-40CA-9B5E-F35236E2BB8A}" type="presParOf" srcId="{E9C6B468-BFCD-497C-A804-5BC63F6AC2DE}" destId="{0BB6E5E6-9283-4BF1-8D4B-EF4BC6C62634}" srcOrd="0" destOrd="0" presId="urn:microsoft.com/office/officeart/2005/8/layout/hierarchy1"/>
    <dgm:cxn modelId="{CA58EEB2-9D9A-431C-AA02-0F01EEFE6AB2}" type="presParOf" srcId="{E9C6B468-BFCD-497C-A804-5BC63F6AC2DE}" destId="{CFE11AFA-C48C-4E17-8906-C582DBF4F5FD}" srcOrd="1" destOrd="0" presId="urn:microsoft.com/office/officeart/2005/8/layout/hierarchy1"/>
    <dgm:cxn modelId="{B762F085-88DF-4026-92D4-8DB224C3C7D5}" type="presParOf" srcId="{CFE11AFA-C48C-4E17-8906-C582DBF4F5FD}" destId="{C648513A-D100-4024-A2FE-0063A8324E1D}" srcOrd="0" destOrd="0" presId="urn:microsoft.com/office/officeart/2005/8/layout/hierarchy1"/>
    <dgm:cxn modelId="{D6C35182-297E-430C-A3AB-8F92689F6A77}" type="presParOf" srcId="{C648513A-D100-4024-A2FE-0063A8324E1D}" destId="{150431C4-36DE-490C-B54E-F5C982316FCF}" srcOrd="0" destOrd="0" presId="urn:microsoft.com/office/officeart/2005/8/layout/hierarchy1"/>
    <dgm:cxn modelId="{66A26705-0135-4C8F-9E13-443C89E8714F}" type="presParOf" srcId="{C648513A-D100-4024-A2FE-0063A8324E1D}" destId="{AECC1CA0-76C6-46EA-B6B0-55078EE41B68}" srcOrd="1" destOrd="0" presId="urn:microsoft.com/office/officeart/2005/8/layout/hierarchy1"/>
    <dgm:cxn modelId="{611CDF1A-A211-4E9C-8123-625242B6E9C4}" type="presParOf" srcId="{CFE11AFA-C48C-4E17-8906-C582DBF4F5FD}" destId="{25ACD6AF-62B7-47D8-98C7-04E56CF5647D}" srcOrd="1" destOrd="0" presId="urn:microsoft.com/office/officeart/2005/8/layout/hierarchy1"/>
    <dgm:cxn modelId="{C632AADF-49C5-4DF7-9810-0542814A9ED8}" type="presParOf" srcId="{E9C6B468-BFCD-497C-A804-5BC63F6AC2DE}" destId="{6DD1FDA6-19CE-44AB-A8E6-D9006A83DD30}" srcOrd="2" destOrd="0" presId="urn:microsoft.com/office/officeart/2005/8/layout/hierarchy1"/>
    <dgm:cxn modelId="{D2409EE3-CB13-4686-8276-B35CA05154EA}" type="presParOf" srcId="{E9C6B468-BFCD-497C-A804-5BC63F6AC2DE}" destId="{940C8B62-ACCD-414B-A62B-BB5DCDE3A3EC}" srcOrd="3" destOrd="0" presId="urn:microsoft.com/office/officeart/2005/8/layout/hierarchy1"/>
    <dgm:cxn modelId="{4BEACC1C-8D18-42DE-9F52-717CF61B0998}" type="presParOf" srcId="{940C8B62-ACCD-414B-A62B-BB5DCDE3A3EC}" destId="{771CCCB5-34DA-445C-97D7-5601ED1C77CC}" srcOrd="0" destOrd="0" presId="urn:microsoft.com/office/officeart/2005/8/layout/hierarchy1"/>
    <dgm:cxn modelId="{F8864163-5FFF-471E-81D8-8852BA323E83}" type="presParOf" srcId="{771CCCB5-34DA-445C-97D7-5601ED1C77CC}" destId="{30DC2A7C-AECE-46E4-A5F9-A5E315032266}" srcOrd="0" destOrd="0" presId="urn:microsoft.com/office/officeart/2005/8/layout/hierarchy1"/>
    <dgm:cxn modelId="{BD39671B-122B-477B-8F96-BA11693DBB97}" type="presParOf" srcId="{771CCCB5-34DA-445C-97D7-5601ED1C77CC}" destId="{8BC125C7-872A-4889-817B-2564C539BDE7}" srcOrd="1" destOrd="0" presId="urn:microsoft.com/office/officeart/2005/8/layout/hierarchy1"/>
    <dgm:cxn modelId="{C42C413F-F64D-4033-88B2-5C943C5FEBBF}" type="presParOf" srcId="{940C8B62-ACCD-414B-A62B-BB5DCDE3A3EC}" destId="{9E867ECE-CA0E-474F-BB2C-DD205B23802F}" srcOrd="1" destOrd="0" presId="urn:microsoft.com/office/officeart/2005/8/layout/hierarchy1"/>
    <dgm:cxn modelId="{0E0D1DEC-3316-4DCF-81D2-087D928BA158}" type="presParOf" srcId="{9E867ECE-CA0E-474F-BB2C-DD205B23802F}" destId="{8A6D6E98-AA75-4223-9C39-0D2B631A0F7E}" srcOrd="0" destOrd="0" presId="urn:microsoft.com/office/officeart/2005/8/layout/hierarchy1"/>
    <dgm:cxn modelId="{ED2654D5-6EBE-4B39-9B19-E9FAE5366866}" type="presParOf" srcId="{9E867ECE-CA0E-474F-BB2C-DD205B23802F}" destId="{4B8D4F8C-456A-4E11-A152-6CFC9448333E}" srcOrd="1" destOrd="0" presId="urn:microsoft.com/office/officeart/2005/8/layout/hierarchy1"/>
    <dgm:cxn modelId="{8A730A27-D5A2-446D-B9FD-1DFDDF17D827}" type="presParOf" srcId="{4B8D4F8C-456A-4E11-A152-6CFC9448333E}" destId="{3D18DDBD-A95C-42F2-9A57-68617D06B0AA}" srcOrd="0" destOrd="0" presId="urn:microsoft.com/office/officeart/2005/8/layout/hierarchy1"/>
    <dgm:cxn modelId="{B59502F8-5AC9-4A83-AC3A-5FB2494AF7A3}" type="presParOf" srcId="{3D18DDBD-A95C-42F2-9A57-68617D06B0AA}" destId="{147A1B96-F441-4C38-80BB-B82DAB0E8395}" srcOrd="0" destOrd="0" presId="urn:microsoft.com/office/officeart/2005/8/layout/hierarchy1"/>
    <dgm:cxn modelId="{39F0E83F-9EBC-433A-9D1E-B39D464C0753}" type="presParOf" srcId="{3D18DDBD-A95C-42F2-9A57-68617D06B0AA}" destId="{A5F9FAA2-991E-49A4-8B41-0B74CE7AF8D2}" srcOrd="1" destOrd="0" presId="urn:microsoft.com/office/officeart/2005/8/layout/hierarchy1"/>
    <dgm:cxn modelId="{E304EFB0-C61C-4280-A655-598380B02CBA}" type="presParOf" srcId="{4B8D4F8C-456A-4E11-A152-6CFC9448333E}" destId="{98131BF9-EC38-425B-B72E-CCFBF9ED7F68}" srcOrd="1" destOrd="0" presId="urn:microsoft.com/office/officeart/2005/8/layout/hierarchy1"/>
    <dgm:cxn modelId="{77DAE531-A103-41A7-95DC-B8C23B4E934A}" type="presParOf" srcId="{9E867ECE-CA0E-474F-BB2C-DD205B23802F}" destId="{A755CA9E-91EF-4A4C-BD27-DBFD46C55AAF}" srcOrd="2" destOrd="0" presId="urn:microsoft.com/office/officeart/2005/8/layout/hierarchy1"/>
    <dgm:cxn modelId="{3A6E80AD-DDC2-4576-87DB-2FCE65C1B2FF}" type="presParOf" srcId="{9E867ECE-CA0E-474F-BB2C-DD205B23802F}" destId="{01311BAA-A636-46A1-A1E0-1B277987D321}" srcOrd="3" destOrd="0" presId="urn:microsoft.com/office/officeart/2005/8/layout/hierarchy1"/>
    <dgm:cxn modelId="{25313631-14FC-4978-B645-DBBF6968053B}" type="presParOf" srcId="{01311BAA-A636-46A1-A1E0-1B277987D321}" destId="{743EB99C-97DA-4994-8DF6-93D1B3E4AA3F}" srcOrd="0" destOrd="0" presId="urn:microsoft.com/office/officeart/2005/8/layout/hierarchy1"/>
    <dgm:cxn modelId="{FFF9C9AD-2941-4D1E-B044-E1D40488B3C7}" type="presParOf" srcId="{743EB99C-97DA-4994-8DF6-93D1B3E4AA3F}" destId="{2D697563-8D1A-4E37-AC5A-E978BD300239}" srcOrd="0" destOrd="0" presId="urn:microsoft.com/office/officeart/2005/8/layout/hierarchy1"/>
    <dgm:cxn modelId="{B459A6D5-E165-437D-8972-E394354E0D53}" type="presParOf" srcId="{743EB99C-97DA-4994-8DF6-93D1B3E4AA3F}" destId="{76FED40C-43E4-4DEA-9EEC-7FC8BDCF2F0A}" srcOrd="1" destOrd="0" presId="urn:microsoft.com/office/officeart/2005/8/layout/hierarchy1"/>
    <dgm:cxn modelId="{65EF8EAA-08A9-4602-A799-3BE73D4F1391}" type="presParOf" srcId="{01311BAA-A636-46A1-A1E0-1B277987D321}" destId="{5DE00129-396F-43AE-9C90-38AD5C0B7A7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79E135-2551-4127-A816-60112E8F1D24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B1991426-EC3A-47A5-9D61-ADB361A75441}">
      <dgm:prSet phldrT="[Text]"/>
      <dgm:spPr/>
      <dgm:t>
        <a:bodyPr/>
        <a:lstStyle/>
        <a:p>
          <a:r>
            <a:rPr lang="en-IN" dirty="0" smtClean="0"/>
            <a:t>"linear" (continuous-rate) model</a:t>
          </a:r>
          <a:endParaRPr lang="en-IN" dirty="0"/>
        </a:p>
      </dgm:t>
    </dgm:pt>
    <dgm:pt modelId="{81CAFC25-4FE9-459D-A73D-C45F8583C164}" type="parTrans" cxnId="{4D9EFFF9-79A1-4443-8F67-53F288BD0A46}">
      <dgm:prSet/>
      <dgm:spPr/>
      <dgm:t>
        <a:bodyPr/>
        <a:lstStyle/>
        <a:p>
          <a:endParaRPr lang="en-IN"/>
        </a:p>
      </dgm:t>
    </dgm:pt>
    <dgm:pt modelId="{19D2AAEE-3AC9-4944-B642-494959061D25}" type="sibTrans" cxnId="{4D9EFFF9-79A1-4443-8F67-53F288BD0A46}">
      <dgm:prSet/>
      <dgm:spPr/>
      <dgm:t>
        <a:bodyPr/>
        <a:lstStyle/>
        <a:p>
          <a:endParaRPr lang="en-IN"/>
        </a:p>
      </dgm:t>
    </dgm:pt>
    <dgm:pt modelId="{96C46922-0869-4640-91CE-CEEE792A30B7}">
      <dgm:prSet phldrT="[Text]"/>
      <dgm:spPr/>
      <dgm:t>
        <a:bodyPr/>
        <a:lstStyle/>
        <a:p>
          <a:r>
            <a:rPr lang="en-IN" dirty="0" smtClean="0"/>
            <a:t>Overall sites slowly and progressively lose attachment</a:t>
          </a:r>
          <a:endParaRPr lang="en-IN" dirty="0"/>
        </a:p>
      </dgm:t>
    </dgm:pt>
    <dgm:pt modelId="{9731B786-2114-429E-9763-280DF7A9B1F3}" type="parTrans" cxnId="{82FC24B6-3DBE-49A8-8989-5B25AD3038B4}">
      <dgm:prSet/>
      <dgm:spPr/>
      <dgm:t>
        <a:bodyPr/>
        <a:lstStyle/>
        <a:p>
          <a:endParaRPr lang="en-IN"/>
        </a:p>
      </dgm:t>
    </dgm:pt>
    <dgm:pt modelId="{87314C83-337D-4100-BD66-DB414E05BD41}" type="sibTrans" cxnId="{82FC24B6-3DBE-49A8-8989-5B25AD3038B4}">
      <dgm:prSet/>
      <dgm:spPr/>
      <dgm:t>
        <a:bodyPr/>
        <a:lstStyle/>
        <a:p>
          <a:endParaRPr lang="en-IN"/>
        </a:p>
      </dgm:t>
    </dgm:pt>
    <dgm:pt modelId="{4DE8371F-EA87-4488-A8F6-88C0AADB5CBC}">
      <dgm:prSet phldrT="[Text]"/>
      <dgm:spPr/>
      <dgm:t>
        <a:bodyPr/>
        <a:lstStyle/>
        <a:p>
          <a:r>
            <a:rPr lang="en-IN" dirty="0" smtClean="0"/>
            <a:t>"burst" (random) model</a:t>
          </a:r>
          <a:endParaRPr lang="en-IN" dirty="0"/>
        </a:p>
      </dgm:t>
    </dgm:pt>
    <dgm:pt modelId="{04C47CC4-AA64-4112-A9BB-46A12ED5EE1B}" type="parTrans" cxnId="{F964F1E4-4238-4CD0-997F-11B85CAD8ABE}">
      <dgm:prSet/>
      <dgm:spPr/>
      <dgm:t>
        <a:bodyPr/>
        <a:lstStyle/>
        <a:p>
          <a:endParaRPr lang="en-IN"/>
        </a:p>
      </dgm:t>
    </dgm:pt>
    <dgm:pt modelId="{E052F83F-CBB4-4B9D-A4DE-BEE1E9B9E8C6}" type="sibTrans" cxnId="{F964F1E4-4238-4CD0-997F-11B85CAD8ABE}">
      <dgm:prSet/>
      <dgm:spPr/>
      <dgm:t>
        <a:bodyPr/>
        <a:lstStyle/>
        <a:p>
          <a:endParaRPr lang="en-IN"/>
        </a:p>
      </dgm:t>
    </dgm:pt>
    <dgm:pt modelId="{846CCDE7-0C68-44F5-8452-4395DA0C38AE}">
      <dgm:prSet phldrT="[Text]"/>
      <dgm:spPr/>
      <dgm:t>
        <a:bodyPr/>
        <a:lstStyle/>
        <a:p>
          <a:r>
            <a:rPr lang="en-IN" dirty="0" smtClean="0"/>
            <a:t>multiple sites show breakdown within a short period, with periods of remission that might last for months, years, or decades. </a:t>
          </a:r>
          <a:endParaRPr lang="en-IN" dirty="0"/>
        </a:p>
      </dgm:t>
    </dgm:pt>
    <dgm:pt modelId="{C9143B49-72E6-4ADB-A75D-070ACF2BCF32}" type="parTrans" cxnId="{7C36381C-A11B-4A42-9D1F-EC26478DF973}">
      <dgm:prSet/>
      <dgm:spPr/>
      <dgm:t>
        <a:bodyPr/>
        <a:lstStyle/>
        <a:p>
          <a:endParaRPr lang="en-IN"/>
        </a:p>
      </dgm:t>
    </dgm:pt>
    <dgm:pt modelId="{CB591ACE-640C-4DEF-8DFA-F69CEF8C3E19}" type="sibTrans" cxnId="{7C36381C-A11B-4A42-9D1F-EC26478DF973}">
      <dgm:prSet/>
      <dgm:spPr/>
      <dgm:t>
        <a:bodyPr/>
        <a:lstStyle/>
        <a:p>
          <a:endParaRPr lang="en-IN"/>
        </a:p>
      </dgm:t>
    </dgm:pt>
    <dgm:pt modelId="{F24611CD-2896-45EC-B091-2ADAE9A3A083}" type="pres">
      <dgm:prSet presAssocID="{7B79E135-2551-4127-A816-60112E8F1D2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71118D85-3DB7-4E89-B171-990365EC7985}" type="pres">
      <dgm:prSet presAssocID="{B1991426-EC3A-47A5-9D61-ADB361A75441}" presName="composite" presStyleCnt="0"/>
      <dgm:spPr/>
    </dgm:pt>
    <dgm:pt modelId="{FF4536EC-AACC-45E1-9477-C6C5E41E1641}" type="pres">
      <dgm:prSet presAssocID="{B1991426-EC3A-47A5-9D61-ADB361A75441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4AB13B8-BA71-47BD-B846-F00ED3852FD9}" type="pres">
      <dgm:prSet presAssocID="{B1991426-EC3A-47A5-9D61-ADB361A75441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89B64F5-4081-471F-B47A-2D6633112AB4}" type="pres">
      <dgm:prSet presAssocID="{19D2AAEE-3AC9-4944-B642-494959061D25}" presName="space" presStyleCnt="0"/>
      <dgm:spPr/>
    </dgm:pt>
    <dgm:pt modelId="{CDBDC3FC-109B-4505-AB3F-11FE98B28F1E}" type="pres">
      <dgm:prSet presAssocID="{4DE8371F-EA87-4488-A8F6-88C0AADB5CBC}" presName="composite" presStyleCnt="0"/>
      <dgm:spPr/>
    </dgm:pt>
    <dgm:pt modelId="{BB65085A-93CC-4EDB-B59A-C4C5AC2E7E31}" type="pres">
      <dgm:prSet presAssocID="{4DE8371F-EA87-4488-A8F6-88C0AADB5CB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49CDF58-80DE-4538-8851-0078DE7D47E5}" type="pres">
      <dgm:prSet presAssocID="{4DE8371F-EA87-4488-A8F6-88C0AADB5CB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F600EA9A-AD1F-444D-9E7C-0722DE69A7B3}" type="presOf" srcId="{4DE8371F-EA87-4488-A8F6-88C0AADB5CBC}" destId="{BB65085A-93CC-4EDB-B59A-C4C5AC2E7E31}" srcOrd="0" destOrd="0" presId="urn:microsoft.com/office/officeart/2005/8/layout/hList1"/>
    <dgm:cxn modelId="{7C36381C-A11B-4A42-9D1F-EC26478DF973}" srcId="{4DE8371F-EA87-4488-A8F6-88C0AADB5CBC}" destId="{846CCDE7-0C68-44F5-8452-4395DA0C38AE}" srcOrd="0" destOrd="0" parTransId="{C9143B49-72E6-4ADB-A75D-070ACF2BCF32}" sibTransId="{CB591ACE-640C-4DEF-8DFA-F69CEF8C3E19}"/>
    <dgm:cxn modelId="{4D9EFFF9-79A1-4443-8F67-53F288BD0A46}" srcId="{7B79E135-2551-4127-A816-60112E8F1D24}" destId="{B1991426-EC3A-47A5-9D61-ADB361A75441}" srcOrd="0" destOrd="0" parTransId="{81CAFC25-4FE9-459D-A73D-C45F8583C164}" sibTransId="{19D2AAEE-3AC9-4944-B642-494959061D25}"/>
    <dgm:cxn modelId="{3AAEB60C-CC00-4444-99C5-FBDC9B482DA9}" type="presOf" srcId="{B1991426-EC3A-47A5-9D61-ADB361A75441}" destId="{FF4536EC-AACC-45E1-9477-C6C5E41E1641}" srcOrd="0" destOrd="0" presId="urn:microsoft.com/office/officeart/2005/8/layout/hList1"/>
    <dgm:cxn modelId="{FC990E2D-7C82-4947-B1A8-0155944E2253}" type="presOf" srcId="{7B79E135-2551-4127-A816-60112E8F1D24}" destId="{F24611CD-2896-45EC-B091-2ADAE9A3A083}" srcOrd="0" destOrd="0" presId="urn:microsoft.com/office/officeart/2005/8/layout/hList1"/>
    <dgm:cxn modelId="{56695B12-08F3-452D-90CF-7650CA4352BA}" type="presOf" srcId="{846CCDE7-0C68-44F5-8452-4395DA0C38AE}" destId="{A49CDF58-80DE-4538-8851-0078DE7D47E5}" srcOrd="0" destOrd="0" presId="urn:microsoft.com/office/officeart/2005/8/layout/hList1"/>
    <dgm:cxn modelId="{F964F1E4-4238-4CD0-997F-11B85CAD8ABE}" srcId="{7B79E135-2551-4127-A816-60112E8F1D24}" destId="{4DE8371F-EA87-4488-A8F6-88C0AADB5CBC}" srcOrd="1" destOrd="0" parTransId="{04C47CC4-AA64-4112-A9BB-46A12ED5EE1B}" sibTransId="{E052F83F-CBB4-4B9D-A4DE-BEE1E9B9E8C6}"/>
    <dgm:cxn modelId="{82FC24B6-3DBE-49A8-8989-5B25AD3038B4}" srcId="{B1991426-EC3A-47A5-9D61-ADB361A75441}" destId="{96C46922-0869-4640-91CE-CEEE792A30B7}" srcOrd="0" destOrd="0" parTransId="{9731B786-2114-429E-9763-280DF7A9B1F3}" sibTransId="{87314C83-337D-4100-BD66-DB414E05BD41}"/>
    <dgm:cxn modelId="{6F25F7B4-2B17-4101-9B10-30FCD5D815D4}" type="presOf" srcId="{96C46922-0869-4640-91CE-CEEE792A30B7}" destId="{34AB13B8-BA71-47BD-B846-F00ED3852FD9}" srcOrd="0" destOrd="0" presId="urn:microsoft.com/office/officeart/2005/8/layout/hList1"/>
    <dgm:cxn modelId="{D5F707E3-C236-4E89-826D-556BBA86C76F}" type="presParOf" srcId="{F24611CD-2896-45EC-B091-2ADAE9A3A083}" destId="{71118D85-3DB7-4E89-B171-990365EC7985}" srcOrd="0" destOrd="0" presId="urn:microsoft.com/office/officeart/2005/8/layout/hList1"/>
    <dgm:cxn modelId="{85FFBAF8-2E12-4A83-AD12-DF531ADFD791}" type="presParOf" srcId="{71118D85-3DB7-4E89-B171-990365EC7985}" destId="{FF4536EC-AACC-45E1-9477-C6C5E41E1641}" srcOrd="0" destOrd="0" presId="urn:microsoft.com/office/officeart/2005/8/layout/hList1"/>
    <dgm:cxn modelId="{82CBD70B-1459-4E71-8256-47309B649F92}" type="presParOf" srcId="{71118D85-3DB7-4E89-B171-990365EC7985}" destId="{34AB13B8-BA71-47BD-B846-F00ED3852FD9}" srcOrd="1" destOrd="0" presId="urn:microsoft.com/office/officeart/2005/8/layout/hList1"/>
    <dgm:cxn modelId="{61AFA9A3-F71F-4664-8F3D-567ECB7B1B67}" type="presParOf" srcId="{F24611CD-2896-45EC-B091-2ADAE9A3A083}" destId="{189B64F5-4081-471F-B47A-2D6633112AB4}" srcOrd="1" destOrd="0" presId="urn:microsoft.com/office/officeart/2005/8/layout/hList1"/>
    <dgm:cxn modelId="{26C4F1E6-09E2-4FED-BDD4-8F9F04F8B1AF}" type="presParOf" srcId="{F24611CD-2896-45EC-B091-2ADAE9A3A083}" destId="{CDBDC3FC-109B-4505-AB3F-11FE98B28F1E}" srcOrd="2" destOrd="0" presId="urn:microsoft.com/office/officeart/2005/8/layout/hList1"/>
    <dgm:cxn modelId="{BF219BED-A8B9-4C70-BEC0-8D5B445C31C5}" type="presParOf" srcId="{CDBDC3FC-109B-4505-AB3F-11FE98B28F1E}" destId="{BB65085A-93CC-4EDB-B59A-C4C5AC2E7E31}" srcOrd="0" destOrd="0" presId="urn:microsoft.com/office/officeart/2005/8/layout/hList1"/>
    <dgm:cxn modelId="{60E61ECB-3C69-422B-BFB7-D395AD20187F}" type="presParOf" srcId="{CDBDC3FC-109B-4505-AB3F-11FE98B28F1E}" destId="{A49CDF58-80DE-4538-8851-0078DE7D47E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55CA9E-91EF-4A4C-BD27-DBFD46C55AAF}">
      <dsp:nvSpPr>
        <dsp:cNvPr id="0" name=""/>
        <dsp:cNvSpPr/>
      </dsp:nvSpPr>
      <dsp:spPr>
        <a:xfrm>
          <a:off x="4621858" y="3554962"/>
          <a:ext cx="1360472" cy="662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1185"/>
              </a:lnTo>
              <a:lnTo>
                <a:pt x="1360472" y="451185"/>
              </a:lnTo>
              <a:lnTo>
                <a:pt x="1360472" y="66207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6D6E98-AA75-4223-9C39-0D2B631A0F7E}">
      <dsp:nvSpPr>
        <dsp:cNvPr id="0" name=""/>
        <dsp:cNvSpPr/>
      </dsp:nvSpPr>
      <dsp:spPr>
        <a:xfrm>
          <a:off x="3102373" y="3554962"/>
          <a:ext cx="1519484" cy="662076"/>
        </a:xfrm>
        <a:custGeom>
          <a:avLst/>
          <a:gdLst/>
          <a:ahLst/>
          <a:cxnLst/>
          <a:rect l="0" t="0" r="0" b="0"/>
          <a:pathLst>
            <a:path>
              <a:moveTo>
                <a:pt x="1519484" y="0"/>
              </a:moveTo>
              <a:lnTo>
                <a:pt x="1519484" y="451185"/>
              </a:lnTo>
              <a:lnTo>
                <a:pt x="0" y="451185"/>
              </a:lnTo>
              <a:lnTo>
                <a:pt x="0" y="66207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1FDA6-19CE-44AB-A8E6-D9006A83DD30}">
      <dsp:nvSpPr>
        <dsp:cNvPr id="0" name=""/>
        <dsp:cNvSpPr/>
      </dsp:nvSpPr>
      <dsp:spPr>
        <a:xfrm>
          <a:off x="2555153" y="1447322"/>
          <a:ext cx="2066704" cy="662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1185"/>
              </a:lnTo>
              <a:lnTo>
                <a:pt x="2066704" y="451185"/>
              </a:lnTo>
              <a:lnTo>
                <a:pt x="2066704" y="6620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B6E5E6-9283-4BF1-8D4B-EF4BC6C62634}">
      <dsp:nvSpPr>
        <dsp:cNvPr id="0" name=""/>
        <dsp:cNvSpPr/>
      </dsp:nvSpPr>
      <dsp:spPr>
        <a:xfrm>
          <a:off x="885297" y="1447322"/>
          <a:ext cx="1669856" cy="662076"/>
        </a:xfrm>
        <a:custGeom>
          <a:avLst/>
          <a:gdLst/>
          <a:ahLst/>
          <a:cxnLst/>
          <a:rect l="0" t="0" r="0" b="0"/>
          <a:pathLst>
            <a:path>
              <a:moveTo>
                <a:pt x="1669856" y="0"/>
              </a:moveTo>
              <a:lnTo>
                <a:pt x="1669856" y="451185"/>
              </a:lnTo>
              <a:lnTo>
                <a:pt x="0" y="451185"/>
              </a:lnTo>
              <a:lnTo>
                <a:pt x="0" y="6620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78F358-3DAB-4BD4-A445-E4C24489C8E7}">
      <dsp:nvSpPr>
        <dsp:cNvPr id="0" name=""/>
        <dsp:cNvSpPr/>
      </dsp:nvSpPr>
      <dsp:spPr>
        <a:xfrm>
          <a:off x="1416914" y="1757"/>
          <a:ext cx="2276479" cy="14455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FF9832-B743-4E26-8F02-C8F25ECEF202}">
      <dsp:nvSpPr>
        <dsp:cNvPr id="0" name=""/>
        <dsp:cNvSpPr/>
      </dsp:nvSpPr>
      <dsp:spPr>
        <a:xfrm>
          <a:off x="1669856" y="242052"/>
          <a:ext cx="2276479" cy="14455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solidFill>
                <a:srgbClr val="0070C0"/>
              </a:solidFill>
              <a:latin typeface="+mn-lt"/>
            </a:rPr>
            <a:t>Pockets</a:t>
          </a:r>
          <a:endParaRPr lang="en-IN" sz="2400" kern="1200" dirty="0">
            <a:solidFill>
              <a:srgbClr val="0070C0"/>
            </a:solidFill>
            <a:latin typeface="+mn-lt"/>
          </a:endParaRPr>
        </a:p>
      </dsp:txBody>
      <dsp:txXfrm>
        <a:off x="1669856" y="242052"/>
        <a:ext cx="2276479" cy="1445564"/>
      </dsp:txXfrm>
    </dsp:sp>
    <dsp:sp modelId="{150431C4-36DE-490C-B54E-F5C982316FCF}">
      <dsp:nvSpPr>
        <dsp:cNvPr id="0" name=""/>
        <dsp:cNvSpPr/>
      </dsp:nvSpPr>
      <dsp:spPr>
        <a:xfrm>
          <a:off x="-252942" y="2109398"/>
          <a:ext cx="2276479" cy="14455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ECC1CA0-76C6-46EA-B6B0-55078EE41B68}">
      <dsp:nvSpPr>
        <dsp:cNvPr id="0" name=""/>
        <dsp:cNvSpPr/>
      </dsp:nvSpPr>
      <dsp:spPr>
        <a:xfrm>
          <a:off x="0" y="2349693"/>
          <a:ext cx="2276479" cy="14455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+mn-lt"/>
            </a:rPr>
            <a:t>Gingival pocket (</a:t>
          </a:r>
          <a:r>
            <a:rPr lang="en-IN" sz="2400" kern="1200" dirty="0" err="1" smtClean="0">
              <a:latin typeface="+mn-lt"/>
            </a:rPr>
            <a:t>pseudopocket</a:t>
          </a:r>
          <a:r>
            <a:rPr lang="en-IN" sz="2400" kern="1200" dirty="0" smtClean="0">
              <a:latin typeface="+mn-lt"/>
            </a:rPr>
            <a:t>) </a:t>
          </a:r>
          <a:endParaRPr lang="en-IN" sz="2400" kern="1200" dirty="0">
            <a:latin typeface="+mn-lt"/>
          </a:endParaRPr>
        </a:p>
      </dsp:txBody>
      <dsp:txXfrm>
        <a:off x="0" y="2349693"/>
        <a:ext cx="2276479" cy="1445564"/>
      </dsp:txXfrm>
    </dsp:sp>
    <dsp:sp modelId="{30DC2A7C-AECE-46E4-A5F9-A5E315032266}">
      <dsp:nvSpPr>
        <dsp:cNvPr id="0" name=""/>
        <dsp:cNvSpPr/>
      </dsp:nvSpPr>
      <dsp:spPr>
        <a:xfrm>
          <a:off x="3483618" y="2109398"/>
          <a:ext cx="2276479" cy="14455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C125C7-872A-4889-817B-2564C539BDE7}">
      <dsp:nvSpPr>
        <dsp:cNvPr id="0" name=""/>
        <dsp:cNvSpPr/>
      </dsp:nvSpPr>
      <dsp:spPr>
        <a:xfrm>
          <a:off x="3736560" y="2349693"/>
          <a:ext cx="2276479" cy="14455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+mn-lt"/>
            </a:rPr>
            <a:t>Periodontal pocket</a:t>
          </a:r>
          <a:endParaRPr lang="en-IN" sz="2400" kern="1200" dirty="0">
            <a:latin typeface="+mn-lt"/>
          </a:endParaRPr>
        </a:p>
      </dsp:txBody>
      <dsp:txXfrm>
        <a:off x="3736560" y="2349693"/>
        <a:ext cx="2276479" cy="1445564"/>
      </dsp:txXfrm>
    </dsp:sp>
    <dsp:sp modelId="{147A1B96-F441-4C38-80BB-B82DAB0E8395}">
      <dsp:nvSpPr>
        <dsp:cNvPr id="0" name=""/>
        <dsp:cNvSpPr/>
      </dsp:nvSpPr>
      <dsp:spPr>
        <a:xfrm>
          <a:off x="1964134" y="4217038"/>
          <a:ext cx="2276479" cy="14455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5F9FAA2-991E-49A4-8B41-0B74CE7AF8D2}">
      <dsp:nvSpPr>
        <dsp:cNvPr id="0" name=""/>
        <dsp:cNvSpPr/>
      </dsp:nvSpPr>
      <dsp:spPr>
        <a:xfrm>
          <a:off x="2217076" y="4457333"/>
          <a:ext cx="2276479" cy="14455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err="1" smtClean="0">
              <a:latin typeface="+mn-lt"/>
            </a:rPr>
            <a:t>Suprabony</a:t>
          </a:r>
          <a:r>
            <a:rPr lang="en-IN" sz="2400" kern="1200" dirty="0" smtClean="0">
              <a:latin typeface="+mn-lt"/>
            </a:rPr>
            <a:t> pocket</a:t>
          </a:r>
          <a:endParaRPr lang="en-IN" sz="2400" kern="1200" dirty="0">
            <a:latin typeface="+mn-lt"/>
          </a:endParaRPr>
        </a:p>
      </dsp:txBody>
      <dsp:txXfrm>
        <a:off x="2217076" y="4457333"/>
        <a:ext cx="2276479" cy="1445564"/>
      </dsp:txXfrm>
    </dsp:sp>
    <dsp:sp modelId="{2D697563-8D1A-4E37-AC5A-E978BD300239}">
      <dsp:nvSpPr>
        <dsp:cNvPr id="0" name=""/>
        <dsp:cNvSpPr/>
      </dsp:nvSpPr>
      <dsp:spPr>
        <a:xfrm>
          <a:off x="4844090" y="4217038"/>
          <a:ext cx="2276479" cy="14455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6FED40C-43E4-4DEA-9EEC-7FC8BDCF2F0A}">
      <dsp:nvSpPr>
        <dsp:cNvPr id="0" name=""/>
        <dsp:cNvSpPr/>
      </dsp:nvSpPr>
      <dsp:spPr>
        <a:xfrm>
          <a:off x="5097032" y="4457333"/>
          <a:ext cx="2276479" cy="14455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err="1" smtClean="0">
              <a:latin typeface="+mn-lt"/>
            </a:rPr>
            <a:t>Intrabony</a:t>
          </a:r>
          <a:r>
            <a:rPr lang="en-IN" sz="2400" kern="1200" dirty="0" smtClean="0">
              <a:latin typeface="+mn-lt"/>
            </a:rPr>
            <a:t> pocket</a:t>
          </a:r>
          <a:endParaRPr lang="en-IN" sz="2400" kern="1200" dirty="0">
            <a:latin typeface="+mn-lt"/>
          </a:endParaRPr>
        </a:p>
      </dsp:txBody>
      <dsp:txXfrm>
        <a:off x="5097032" y="4457333"/>
        <a:ext cx="2276479" cy="144556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43FAC-A803-4442-885D-5F274256AD0A}" type="datetimeFigureOut">
              <a:rPr lang="en-IN" smtClean="0"/>
              <a:pPr/>
              <a:t>16/02/2023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5650D-B2FC-4C07-A22C-287B8763E7B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3188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5650D-B2FC-4C07-A22C-287B8763E7BA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5650D-B2FC-4C07-A22C-287B8763E7BA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5650D-B2FC-4C07-A22C-287B8763E7BA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5650D-B2FC-4C07-A22C-287B8763E7BA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5650D-B2FC-4C07-A22C-287B8763E7BA}" type="slidenum">
              <a:rPr lang="en-IN" smtClean="0"/>
              <a:pPr/>
              <a:t>25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E9BE-8E76-4231-8A19-FD32B120303F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E557-1915-4785-8B7C-241A5A1580E2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9EB3-EA47-43D8-A3F0-4D7F100C7B8A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3D752-4743-4789-9614-5547C9902726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2886-2B0D-44DD-9020-C413F7E7CDBD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E577-C643-4670-85BF-FDA7EE71A59C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4E9BB-0787-4808-AFB3-C0FF38788DF1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BB5-CEA2-49CC-BD36-199B2DC1568D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470D-0768-4768-A2DE-1895ABFC2FA4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764A-B430-4529-BE38-836C9A251F7E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1A807-F899-4DF6-B7F8-E43F8F2004CF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544F2-F19C-46B2-84CC-B845D6EA3E82}" type="datetime1">
              <a:rPr lang="en-IN" smtClean="0"/>
              <a:pPr/>
              <a:t>16/02/2023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DB8AC-6DBF-44B4-AC48-B8BCA9CC7F3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43240" y="2357430"/>
            <a:ext cx="5040560" cy="12241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600" dirty="0" smtClean="0">
                <a:solidFill>
                  <a:srgbClr val="7030A0"/>
                </a:solidFill>
                <a:latin typeface="Gill Sans Ultra Bold" pitchFamily="34" charset="0"/>
              </a:rPr>
              <a:t>PERIODONTAL POCKET</a:t>
            </a:r>
            <a:endParaRPr lang="en-IN" sz="3600" dirty="0">
              <a:solidFill>
                <a:srgbClr val="7030A0"/>
              </a:solidFill>
              <a:latin typeface="Gill Sans Ultra Bold" pitchFamily="34" charset="0"/>
            </a:endParaRPr>
          </a:p>
        </p:txBody>
      </p:sp>
      <p:pic>
        <p:nvPicPr>
          <p:cNvPr id="6" name="Picture 5" descr="deepPock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998237">
            <a:off x="976577" y="3374634"/>
            <a:ext cx="2802607" cy="278392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4932040" y="4429132"/>
            <a:ext cx="3384376" cy="183075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IN" sz="2800" dirty="0" smtClean="0">
                <a:latin typeface="Brush Script MT" pitchFamily="66" charset="0"/>
              </a:rPr>
              <a:t>Dr PUSHPENDRA</a:t>
            </a:r>
          </a:p>
          <a:p>
            <a:pPr algn="r"/>
            <a:r>
              <a:rPr lang="en-IN" sz="2800" dirty="0" err="1" smtClean="0">
                <a:latin typeface="Brush Script MT" pitchFamily="66" charset="0"/>
              </a:rPr>
              <a:t>Sr</a:t>
            </a:r>
            <a:r>
              <a:rPr lang="en-IN" sz="2800" dirty="0" smtClean="0">
                <a:latin typeface="Brush Script MT" pitchFamily="66" charset="0"/>
              </a:rPr>
              <a:t> Lecturer</a:t>
            </a:r>
          </a:p>
          <a:p>
            <a:pPr algn="r"/>
            <a:r>
              <a:rPr lang="en-IN" sz="2800" dirty="0" err="1" smtClean="0">
                <a:latin typeface="Brush Script MT" pitchFamily="66" charset="0"/>
              </a:rPr>
              <a:t>Dept</a:t>
            </a:r>
            <a:r>
              <a:rPr lang="en-IN" sz="2800" dirty="0" smtClean="0">
                <a:latin typeface="Brush Script MT" pitchFamily="66" charset="0"/>
              </a:rPr>
              <a:t> of Periodontology</a:t>
            </a:r>
            <a:endParaRPr lang="en-IN" sz="2800" dirty="0">
              <a:latin typeface="Brush Script MT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3143240" y="214290"/>
            <a:ext cx="57864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tx2"/>
                </a:solidFill>
                <a:latin typeface="Algerian" pitchFamily="82" charset="0"/>
              </a:rPr>
              <a:t>RUNGTA COLLEGE OF DENTAL SCIENCES AND RESEARCH,BHILAI</a:t>
            </a:r>
            <a:endParaRPr lang="en-US" sz="2400" b="1" u="sng" dirty="0">
              <a:solidFill>
                <a:schemeClr val="tx2"/>
              </a:solidFill>
              <a:latin typeface="Algerian" pitchFamily="82" charset="0"/>
            </a:endParaRPr>
          </a:p>
        </p:txBody>
      </p:sp>
      <p:pic>
        <p:nvPicPr>
          <p:cNvPr id="8" name="Picture 7" descr="rungta logo">
            <a:extLst>
              <a:ext uri="{FF2B5EF4-FFF2-40B4-BE49-F238E27FC236}">
                <a16:creationId xmlns:a16="http://schemas.microsoft.com/office/drawing/2014/main" xmlns="" id="{F38FFA46-7635-3509-37CA-B903AD620E34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1071546"/>
            <a:ext cx="1512168" cy="12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Gingival pocket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(also called “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peudo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-pocket”) </a:t>
            </a:r>
            <a:r>
              <a:rPr lang="en-US" sz="2800" dirty="0"/>
              <a:t>is formed by gingival enlargement without destruction of the underlying periodontal tissues. 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10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05924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/>
              <a:t>The sulcus is deepened because of the increased bulk of the gingiva</a:t>
            </a:r>
            <a:r>
              <a:rPr lang="en-US" sz="2800" dirty="0" smtClean="0"/>
              <a:t>.</a:t>
            </a:r>
            <a:endParaRPr lang="en-IN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280" y="1696465"/>
            <a:ext cx="5586040" cy="33167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45892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Periodontal pocket </a:t>
            </a:r>
            <a:r>
              <a:rPr lang="en-US" sz="2800" dirty="0"/>
              <a:t>produces destruction of the </a:t>
            </a:r>
            <a:r>
              <a:rPr lang="en-US" sz="2800" dirty="0" smtClean="0"/>
              <a:t>supporting periodontal </a:t>
            </a:r>
            <a:r>
              <a:rPr lang="en-US" sz="2800" dirty="0"/>
              <a:t>tissues, thereby leading to the loosening </a:t>
            </a:r>
            <a:r>
              <a:rPr lang="en-US" sz="2800" dirty="0" smtClean="0"/>
              <a:t>and exfoliation </a:t>
            </a:r>
            <a:r>
              <a:rPr lang="en-US" sz="2800" dirty="0"/>
              <a:t>of the teeth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12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815304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</a:rPr>
              <a:t>Based on the location of the base of the pocket in relation to the underlying bone</a:t>
            </a:r>
            <a:endParaRPr lang="en-IN" sz="28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i="1" dirty="0" err="1"/>
              <a:t>Suprabony</a:t>
            </a:r>
            <a:r>
              <a:rPr lang="en-US" sz="2800" b="1" i="1" dirty="0"/>
              <a:t> </a:t>
            </a:r>
            <a:r>
              <a:rPr lang="en-US" sz="2800" b="1" dirty="0"/>
              <a:t>(</a:t>
            </a:r>
            <a:r>
              <a:rPr lang="en-US" sz="2800" b="1" i="1" dirty="0" err="1"/>
              <a:t>supracrestal</a:t>
            </a:r>
            <a:r>
              <a:rPr lang="en-US" sz="2800" b="1" i="1" dirty="0"/>
              <a:t> </a:t>
            </a:r>
            <a:r>
              <a:rPr lang="en-US" sz="2800" b="1" dirty="0"/>
              <a:t>or </a:t>
            </a:r>
            <a:r>
              <a:rPr lang="en-US" sz="2800" b="1" i="1" dirty="0" err="1"/>
              <a:t>supraalveolar</a:t>
            </a:r>
            <a:r>
              <a:rPr lang="en-US" sz="2800" b="1" dirty="0"/>
              <a:t>) </a:t>
            </a:r>
            <a:r>
              <a:rPr lang="en-US" sz="2800" dirty="0"/>
              <a:t>occurs when </a:t>
            </a:r>
            <a:r>
              <a:rPr lang="en-US" sz="2800" dirty="0" smtClean="0"/>
              <a:t>the bottom </a:t>
            </a:r>
            <a:r>
              <a:rPr lang="en-US" sz="2800" dirty="0"/>
              <a:t>of the pocket is coronal to the underlying </a:t>
            </a:r>
            <a:r>
              <a:rPr lang="en-US" sz="2800" dirty="0" smtClean="0"/>
              <a:t>alveolar </a:t>
            </a:r>
            <a:r>
              <a:rPr lang="en-IN" sz="2800" dirty="0" smtClean="0"/>
              <a:t>bone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13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08818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i="1" dirty="0" err="1"/>
              <a:t>Intrabony</a:t>
            </a:r>
            <a:r>
              <a:rPr lang="en-US" sz="2800" b="1" i="1" dirty="0"/>
              <a:t> </a:t>
            </a:r>
            <a:r>
              <a:rPr lang="en-US" sz="2800" b="1" dirty="0"/>
              <a:t>(</a:t>
            </a:r>
            <a:r>
              <a:rPr lang="en-US" sz="2800" b="1" i="1" dirty="0" err="1"/>
              <a:t>infrabony</a:t>
            </a:r>
            <a:r>
              <a:rPr lang="en-US" sz="2800" b="1" i="1" dirty="0"/>
              <a:t>, </a:t>
            </a:r>
            <a:r>
              <a:rPr lang="en-US" sz="2800" b="1" i="1" dirty="0" err="1"/>
              <a:t>subcrestal</a:t>
            </a:r>
            <a:r>
              <a:rPr lang="en-US" sz="2800" b="1" i="1" dirty="0"/>
              <a:t>, </a:t>
            </a:r>
            <a:r>
              <a:rPr lang="en-US" sz="2800" b="1" dirty="0"/>
              <a:t>or </a:t>
            </a:r>
            <a:r>
              <a:rPr lang="en-US" sz="2800" b="1" i="1" dirty="0" err="1"/>
              <a:t>intraalveolar</a:t>
            </a:r>
            <a:r>
              <a:rPr lang="en-US" sz="2800" b="1" dirty="0"/>
              <a:t>) </a:t>
            </a:r>
            <a:r>
              <a:rPr lang="en-US" sz="2800" dirty="0"/>
              <a:t>occurs when the bottom of the pocket is apical to the level of the adjacent alveolar bone.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With </a:t>
            </a:r>
            <a:r>
              <a:rPr lang="en-US" sz="2800" dirty="0"/>
              <a:t>this second type, the lateral pocket wall lies between the tooth surface and the alveolar </a:t>
            </a:r>
            <a:r>
              <a:rPr lang="en-US" sz="2800" dirty="0" smtClean="0"/>
              <a:t>bone</a:t>
            </a:r>
            <a:r>
              <a:rPr lang="en-IN" sz="2800" dirty="0" smtClean="0"/>
              <a:t>.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14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197680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04664"/>
            <a:ext cx="6408712" cy="4518843"/>
          </a:xfrm>
          <a:prstGeom prst="rect">
            <a:avLst/>
          </a:prstGeom>
          <a:ln w="38100" cap="sq">
            <a:solidFill>
              <a:srgbClr val="00B0F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691680" y="5229200"/>
            <a:ext cx="2016224" cy="936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smtClean="0">
                <a:solidFill>
                  <a:schemeClr val="tx1"/>
                </a:solidFill>
              </a:rPr>
              <a:t>Gingival pocket</a:t>
            </a:r>
            <a:endParaRPr lang="en-IN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95936" y="5229200"/>
            <a:ext cx="2016224" cy="936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err="1" smtClean="0">
                <a:solidFill>
                  <a:schemeClr val="tx1"/>
                </a:solidFill>
              </a:rPr>
              <a:t>Suprabony</a:t>
            </a:r>
            <a:r>
              <a:rPr lang="en-IN" sz="2400" dirty="0" smtClean="0">
                <a:solidFill>
                  <a:schemeClr val="tx1"/>
                </a:solidFill>
              </a:rPr>
              <a:t> pocket</a:t>
            </a:r>
            <a:endParaRPr lang="en-IN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8184" y="5229200"/>
            <a:ext cx="2016224" cy="936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err="1" smtClean="0">
                <a:solidFill>
                  <a:schemeClr val="tx1"/>
                </a:solidFill>
              </a:rPr>
              <a:t>Intrabony</a:t>
            </a:r>
            <a:r>
              <a:rPr lang="en-IN" sz="2400" dirty="0" smtClean="0">
                <a:solidFill>
                  <a:schemeClr val="tx1"/>
                </a:solidFill>
              </a:rPr>
              <a:t> pocket</a:t>
            </a:r>
            <a:endParaRPr lang="en-IN" sz="24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1560" y="404664"/>
          <a:ext cx="7776864" cy="44930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8432"/>
                <a:gridCol w="3888432"/>
              </a:tblGrid>
              <a:tr h="1152128">
                <a:tc>
                  <a:txBody>
                    <a:bodyPr/>
                    <a:lstStyle/>
                    <a:p>
                      <a:pPr algn="ctr"/>
                      <a:endParaRPr lang="en-IN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IN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SUPRABONY POCKET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IN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INTRABONY POCKET</a:t>
                      </a:r>
                      <a:endParaRPr lang="en-IN" sz="3200" dirty="0"/>
                    </a:p>
                  </a:txBody>
                  <a:tcPr/>
                </a:tc>
              </a:tr>
              <a:tr h="1512168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latin typeface="+mn-lt"/>
                          <a:ea typeface="Calibri"/>
                          <a:cs typeface="Times New Roman"/>
                        </a:rPr>
                        <a:t>Base of pocket is coronal to level of alveolar bone.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n-lt"/>
                          <a:ea typeface="Calibri"/>
                          <a:cs typeface="Times New Roman"/>
                        </a:rPr>
                        <a:t>Base of pocket is apical to crest of alveolar bone so that the bone is adjacent to soft tissue wall.</a:t>
                      </a:r>
                    </a:p>
                  </a:txBody>
                  <a:tcPr marL="68580" marR="68580" marT="0" marB="0"/>
                </a:tc>
              </a:tr>
              <a:tr h="1512168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latin typeface="+mj-lt"/>
                          <a:ea typeface="Calibri"/>
                          <a:cs typeface="Times New Roman"/>
                        </a:rPr>
                        <a:t>Pattern of destruction of underlying bone is horizontal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latin typeface="+mj-lt"/>
                          <a:ea typeface="Calibri"/>
                          <a:cs typeface="Times New Roman"/>
                        </a:rPr>
                        <a:t>Pattern of bone destruction is vertical (angular)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1560" y="404664"/>
          <a:ext cx="7776864" cy="58326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8432"/>
                <a:gridCol w="3888432"/>
              </a:tblGrid>
              <a:tr h="1330514">
                <a:tc>
                  <a:txBody>
                    <a:bodyPr/>
                    <a:lstStyle/>
                    <a:p>
                      <a:pPr algn="ctr"/>
                      <a:endParaRPr lang="en-IN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IN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SUPRABONY POCKET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IN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INTRABONY POCKET</a:t>
                      </a:r>
                      <a:endParaRPr lang="en-IN" sz="3200" dirty="0"/>
                    </a:p>
                  </a:txBody>
                  <a:tcPr/>
                </a:tc>
              </a:tr>
              <a:tr h="450213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err="1">
                          <a:latin typeface="+mn-lt"/>
                          <a:ea typeface="Calibri"/>
                          <a:cs typeface="Times New Roman"/>
                        </a:rPr>
                        <a:t>Interproximally</a:t>
                      </a:r>
                      <a:r>
                        <a:rPr lang="en-IN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IN" sz="2000" dirty="0" err="1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transseptal</a:t>
                      </a:r>
                      <a:r>
                        <a:rPr lang="en-IN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N" sz="2000" dirty="0" err="1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fibers</a:t>
                      </a:r>
                      <a:r>
                        <a:rPr lang="en-IN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that are restored </a:t>
                      </a:r>
                      <a:r>
                        <a:rPr lang="en-IN" sz="2000" dirty="0">
                          <a:latin typeface="+mn-lt"/>
                          <a:ea typeface="Calibri"/>
                          <a:cs typeface="Times New Roman"/>
                        </a:rPr>
                        <a:t>during progressive periodontal disease are arranged </a:t>
                      </a:r>
                      <a:r>
                        <a:rPr lang="en-IN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horizontally </a:t>
                      </a:r>
                      <a:r>
                        <a:rPr lang="en-IN" sz="2000" dirty="0">
                          <a:latin typeface="+mn-lt"/>
                          <a:ea typeface="Calibri"/>
                          <a:cs typeface="Times New Roman"/>
                        </a:rPr>
                        <a:t>in the space between base of pocket and alveolar bone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err="1">
                          <a:latin typeface="+mn-lt"/>
                          <a:ea typeface="Calibri"/>
                          <a:cs typeface="Times New Roman"/>
                        </a:rPr>
                        <a:t>Interproximally</a:t>
                      </a:r>
                      <a:r>
                        <a:rPr lang="en-IN" sz="20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IN" sz="2000" dirty="0" err="1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transseptal</a:t>
                      </a:r>
                      <a:r>
                        <a:rPr lang="en-IN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N" sz="2000" dirty="0" err="1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fibers</a:t>
                      </a:r>
                      <a:r>
                        <a:rPr lang="en-IN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are oblique rather than horizontal</a:t>
                      </a:r>
                      <a:r>
                        <a:rPr lang="en-IN" sz="2000" dirty="0">
                          <a:latin typeface="+mn-lt"/>
                          <a:ea typeface="Calibri"/>
                          <a:cs typeface="Times New Roman"/>
                        </a:rPr>
                        <a:t>. They extend from </a:t>
                      </a:r>
                      <a:r>
                        <a:rPr lang="en-IN" sz="2000" dirty="0" err="1">
                          <a:latin typeface="+mn-lt"/>
                          <a:ea typeface="Calibri"/>
                          <a:cs typeface="Times New Roman"/>
                        </a:rPr>
                        <a:t>cementum</a:t>
                      </a:r>
                      <a:r>
                        <a:rPr lang="en-IN" sz="2000" dirty="0">
                          <a:latin typeface="+mn-lt"/>
                          <a:ea typeface="Calibri"/>
                          <a:cs typeface="Times New Roman"/>
                        </a:rPr>
                        <a:t> beneath base of pocket along alveolar bone and over crest to </a:t>
                      </a:r>
                      <a:r>
                        <a:rPr lang="en-IN" sz="2000" dirty="0" err="1">
                          <a:latin typeface="+mn-lt"/>
                          <a:ea typeface="Calibri"/>
                          <a:cs typeface="Times New Roman"/>
                        </a:rPr>
                        <a:t>cementum</a:t>
                      </a:r>
                      <a:r>
                        <a:rPr lang="en-IN" sz="2000" dirty="0">
                          <a:latin typeface="+mn-lt"/>
                          <a:ea typeface="Calibri"/>
                          <a:cs typeface="Times New Roman"/>
                        </a:rPr>
                        <a:t> of adjacent tooth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17</a:t>
            </a:fld>
            <a:endParaRPr lang="en-IN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r>
              <a:rPr lang="en-IN" dirty="0" smtClean="0"/>
              <a:t>According to pocket surfaces involved:</a:t>
            </a:r>
          </a:p>
          <a:p>
            <a:pPr marL="514350" lvl="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Simple </a:t>
            </a:r>
          </a:p>
          <a:p>
            <a:pPr marL="514350" lvl="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Compound </a:t>
            </a:r>
          </a:p>
          <a:p>
            <a:pPr marL="514350" lvl="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Complex</a:t>
            </a:r>
          </a:p>
          <a:p>
            <a:endParaRPr lang="en-I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b="6780"/>
          <a:stretch>
            <a:fillRect/>
          </a:stretch>
        </p:blipFill>
        <p:spPr bwMode="auto">
          <a:xfrm>
            <a:off x="3707904" y="1412776"/>
            <a:ext cx="4824536" cy="3276364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467544" y="5085184"/>
            <a:ext cx="8424936" cy="14401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IN" sz="2400" dirty="0" smtClean="0">
              <a:solidFill>
                <a:schemeClr val="tx1"/>
              </a:solidFill>
            </a:endParaRPr>
          </a:p>
          <a:p>
            <a:pPr algn="just"/>
            <a:endParaRPr lang="en-IN" sz="2400" dirty="0">
              <a:solidFill>
                <a:schemeClr val="tx1"/>
              </a:solidFill>
            </a:endParaRPr>
          </a:p>
          <a:p>
            <a:pPr algn="just"/>
            <a:endParaRPr lang="en-IN" sz="2400" dirty="0" smtClean="0">
              <a:solidFill>
                <a:schemeClr val="tx1"/>
              </a:solidFill>
            </a:endParaRPr>
          </a:p>
          <a:p>
            <a:pPr algn="just"/>
            <a:r>
              <a:rPr lang="en-IN" sz="2400" dirty="0" smtClean="0">
                <a:solidFill>
                  <a:schemeClr val="tx1"/>
                </a:solidFill>
              </a:rPr>
              <a:t>Pockets can also be </a:t>
            </a:r>
            <a:r>
              <a:rPr lang="en-IN" sz="2400" b="1" dirty="0" smtClean="0">
                <a:solidFill>
                  <a:srgbClr val="0070C0"/>
                </a:solidFill>
              </a:rPr>
              <a:t>SPIRAL</a:t>
            </a:r>
            <a:r>
              <a:rPr lang="en-IN" sz="2400" dirty="0" smtClean="0">
                <a:solidFill>
                  <a:schemeClr val="tx1"/>
                </a:solidFill>
              </a:rPr>
              <a:t> (i.e., originating on one tooth surface and twisting around the tooth to involve one or more additional surfaces). These types of pockets are most common in </a:t>
            </a:r>
            <a:r>
              <a:rPr lang="en-IN" sz="2400" dirty="0" err="1" smtClean="0">
                <a:solidFill>
                  <a:schemeClr val="tx1"/>
                </a:solidFill>
              </a:rPr>
              <a:t>furcation</a:t>
            </a:r>
            <a:r>
              <a:rPr lang="en-IN" sz="2400" dirty="0" smtClean="0">
                <a:solidFill>
                  <a:schemeClr val="tx1"/>
                </a:solidFill>
              </a:rPr>
              <a:t> areas.</a:t>
            </a:r>
          </a:p>
          <a:p>
            <a:pPr algn="just"/>
            <a:endParaRPr lang="en-IN" sz="2400" dirty="0" smtClean="0">
              <a:solidFill>
                <a:schemeClr val="tx1"/>
              </a:solidFill>
            </a:endParaRPr>
          </a:p>
          <a:p>
            <a:pPr algn="just"/>
            <a:endParaRPr lang="en-IN" sz="2400" dirty="0" smtClean="0">
              <a:solidFill>
                <a:schemeClr val="tx1"/>
              </a:solidFill>
            </a:endParaRPr>
          </a:p>
          <a:p>
            <a:pPr algn="just"/>
            <a:endParaRPr lang="en-IN" sz="24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i="1" dirty="0"/>
              <a:t>Simple</a:t>
            </a:r>
            <a:r>
              <a:rPr lang="en-US" sz="2800" dirty="0"/>
              <a:t>, when only one tooth surface is involved</a:t>
            </a:r>
            <a:r>
              <a:rPr lang="en-US" sz="28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 </a:t>
            </a:r>
            <a:r>
              <a:rPr lang="en-US" sz="2800" i="1" dirty="0"/>
              <a:t>Compound</a:t>
            </a:r>
            <a:r>
              <a:rPr lang="en-US" sz="2800" dirty="0"/>
              <a:t>, when two or more surfaces are </a:t>
            </a:r>
            <a:r>
              <a:rPr lang="en-US" sz="2800" dirty="0" smtClean="0"/>
              <a:t>involved.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19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98972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011222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SPECIFIC LEARNING OBJECTIVES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</a:t>
            </a:fld>
            <a:endParaRPr lang="en-IN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00100" y="1285860"/>
          <a:ext cx="7072363" cy="52659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82821"/>
                <a:gridCol w="2182821"/>
                <a:gridCol w="2706721"/>
              </a:tblGrid>
              <a:tr h="5576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CORE AREAS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DOMAN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CATEGORY</a:t>
                      </a:r>
                    </a:p>
                  </a:txBody>
                  <a:tcPr/>
                </a:tc>
              </a:tr>
              <a:tr h="5576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Affective</a:t>
                      </a:r>
                    </a:p>
                    <a:p>
                      <a:pPr algn="ctr"/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Desire to know</a:t>
                      </a:r>
                      <a:endParaRPr lang="en-IN" dirty="0"/>
                    </a:p>
                  </a:txBody>
                  <a:tcPr/>
                </a:tc>
              </a:tr>
              <a:tr h="5576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Definition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Must to</a:t>
                      </a:r>
                      <a:r>
                        <a:rPr lang="en-US" baseline="0" dirty="0" smtClean="0"/>
                        <a:t> know</a:t>
                      </a:r>
                      <a:endParaRPr lang="en-IN" dirty="0"/>
                    </a:p>
                  </a:txBody>
                  <a:tcPr/>
                </a:tc>
              </a:tr>
              <a:tr h="5576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Must to know</a:t>
                      </a:r>
                      <a:endParaRPr lang="en-IN" dirty="0"/>
                    </a:p>
                  </a:txBody>
                  <a:tcPr/>
                </a:tc>
              </a:tr>
              <a:tr h="5576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Clinical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Must to</a:t>
                      </a:r>
                      <a:r>
                        <a:rPr lang="en-US" baseline="0" dirty="0" smtClean="0"/>
                        <a:t> know</a:t>
                      </a:r>
                      <a:endParaRPr lang="en-IN" dirty="0"/>
                    </a:p>
                  </a:txBody>
                  <a:tcPr/>
                </a:tc>
              </a:tr>
              <a:tr h="5576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Pathogenesis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IN" dirty="0" err="1" smtClean="0"/>
                        <a:t>ognitive</a:t>
                      </a:r>
                      <a:r>
                        <a:rPr lang="en-IN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Must to know </a:t>
                      </a:r>
                      <a:endParaRPr lang="en-IN" dirty="0"/>
                    </a:p>
                  </a:txBody>
                  <a:tcPr/>
                </a:tc>
              </a:tr>
              <a:tr h="5576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Histopathology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IN" dirty="0" err="1" smtClean="0"/>
                        <a:t>ognitive</a:t>
                      </a:r>
                      <a:r>
                        <a:rPr lang="en-IN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Must to know </a:t>
                      </a:r>
                      <a:endParaRPr lang="en-IN" dirty="0"/>
                    </a:p>
                  </a:txBody>
                  <a:tcPr/>
                </a:tc>
              </a:tr>
              <a:tr h="4343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Surface morphology of tooth wall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r>
                        <a:rPr lang="en-IN" dirty="0" err="1" smtClean="0"/>
                        <a:t>ognitive</a:t>
                      </a:r>
                      <a:r>
                        <a:rPr lang="en-IN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Must to know</a:t>
                      </a:r>
                      <a:endParaRPr lang="en-IN" dirty="0"/>
                    </a:p>
                  </a:txBody>
                  <a:tcPr/>
                </a:tc>
              </a:tr>
              <a:tr h="1922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Periodontal disease activity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Must to know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75656" y="3717032"/>
            <a:ext cx="4896544" cy="14401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000" dirty="0" smtClean="0"/>
              <a:t>CLINICAL FEATURES</a:t>
            </a:r>
            <a:endParaRPr lang="en-IN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FF0000"/>
                </a:solidFill>
              </a:rPr>
              <a:t>SIGNS</a:t>
            </a:r>
            <a:endParaRPr lang="en-IN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Enlarged bluish-red marginal gingiva with rolled-out </a:t>
            </a:r>
            <a:r>
              <a:rPr lang="en-US" sz="2800" dirty="0" smtClean="0"/>
              <a:t>edge separated </a:t>
            </a:r>
            <a:r>
              <a:rPr lang="en-US" sz="2800" dirty="0"/>
              <a:t>from the tooth </a:t>
            </a:r>
            <a:r>
              <a:rPr lang="en-US" sz="2800" dirty="0" smtClean="0"/>
              <a:t>surface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Reddish-blue </a:t>
            </a:r>
            <a:r>
              <a:rPr lang="en-US" sz="2800" dirty="0"/>
              <a:t>vertical zone from the gingival margin </a:t>
            </a:r>
            <a:r>
              <a:rPr lang="en-US" sz="2800" dirty="0" smtClean="0"/>
              <a:t>to </a:t>
            </a:r>
            <a:r>
              <a:rPr lang="en-IN" sz="2800" dirty="0" smtClean="0"/>
              <a:t>attached </a:t>
            </a:r>
            <a:r>
              <a:rPr lang="en-IN" sz="2800" dirty="0"/>
              <a:t>gingiva/alveolar </a:t>
            </a:r>
            <a:r>
              <a:rPr lang="en-IN" sz="2800" dirty="0" smtClean="0"/>
              <a:t>mucosa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Break </a:t>
            </a:r>
            <a:r>
              <a:rPr lang="en-US" sz="2800" dirty="0"/>
              <a:t>in </a:t>
            </a:r>
            <a:r>
              <a:rPr lang="en-US" sz="2800" dirty="0" err="1"/>
              <a:t>faciolingual</a:t>
            </a:r>
            <a:r>
              <a:rPr lang="en-US" sz="2800" dirty="0"/>
              <a:t> continuity of interdental </a:t>
            </a:r>
            <a:r>
              <a:rPr lang="en-US" sz="2800" dirty="0" smtClean="0"/>
              <a:t>gingiva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Shiny </a:t>
            </a:r>
            <a:r>
              <a:rPr lang="en-IN" sz="2800" dirty="0" err="1"/>
              <a:t>discolored</a:t>
            </a:r>
            <a:r>
              <a:rPr lang="en-IN" sz="2800" dirty="0"/>
              <a:t> puffy </a:t>
            </a:r>
            <a:r>
              <a:rPr lang="en-IN" sz="2800" dirty="0" smtClean="0"/>
              <a:t>gingiva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1698881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Gingival </a:t>
            </a:r>
            <a:r>
              <a:rPr lang="en-IN" sz="2800" dirty="0" smtClean="0"/>
              <a:t>bleeding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Purulent </a:t>
            </a:r>
            <a:r>
              <a:rPr lang="en-US" sz="2800" dirty="0"/>
              <a:t>exudate from the gingival margin in response </a:t>
            </a:r>
            <a:r>
              <a:rPr lang="en-US" sz="2800" dirty="0" smtClean="0"/>
              <a:t>to </a:t>
            </a:r>
            <a:r>
              <a:rPr lang="en-IN" sz="2800" dirty="0" smtClean="0"/>
              <a:t>digital pressure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Looseness</a:t>
            </a:r>
            <a:r>
              <a:rPr lang="en-US" sz="2800" dirty="0"/>
              <a:t>, extrusion, and migration of </a:t>
            </a:r>
            <a:r>
              <a:rPr lang="en-US" sz="2800" dirty="0" smtClean="0"/>
              <a:t>teeth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Development </a:t>
            </a:r>
            <a:r>
              <a:rPr lang="en-US" sz="2800" dirty="0"/>
              <a:t>of </a:t>
            </a:r>
            <a:r>
              <a:rPr lang="en-US" sz="2800" dirty="0" err="1"/>
              <a:t>diastema</a:t>
            </a:r>
            <a:r>
              <a:rPr lang="en-US" sz="2800" dirty="0"/>
              <a:t> where none had previously </a:t>
            </a:r>
            <a:r>
              <a:rPr lang="en-US" sz="2800" dirty="0" smtClean="0"/>
              <a:t>existed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22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831304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FF0000"/>
                </a:solidFill>
              </a:rPr>
              <a:t>SYMPTOMS</a:t>
            </a:r>
            <a:endParaRPr lang="en-IN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Localized pain or sensation of pressure after eating, </a:t>
            </a:r>
            <a:r>
              <a:rPr lang="en-US" sz="2800" dirty="0" smtClean="0"/>
              <a:t>which </a:t>
            </a:r>
            <a:r>
              <a:rPr lang="en-IN" sz="2800" dirty="0" smtClean="0"/>
              <a:t>gradually diminishes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Foul </a:t>
            </a:r>
            <a:r>
              <a:rPr lang="en-US" sz="2800" dirty="0"/>
              <a:t>taste in localized </a:t>
            </a:r>
            <a:r>
              <a:rPr lang="en-US" sz="2800" dirty="0" smtClean="0"/>
              <a:t>areas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Tendency </a:t>
            </a:r>
            <a:r>
              <a:rPr lang="en-US" sz="2800" dirty="0"/>
              <a:t>to suck material in the interdental </a:t>
            </a:r>
            <a:r>
              <a:rPr lang="en-US" sz="2800" dirty="0" smtClean="0"/>
              <a:t>areas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Radiating </a:t>
            </a:r>
            <a:r>
              <a:rPr lang="en-US" sz="2800" dirty="0"/>
              <a:t>pain deep in the </a:t>
            </a:r>
            <a:r>
              <a:rPr lang="en-US" sz="2800" dirty="0" smtClean="0"/>
              <a:t>bone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23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74112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Gnawing feeling or itching in the gingiva and urge to dig </a:t>
            </a:r>
            <a:r>
              <a:rPr lang="en-US" sz="2800" dirty="0" smtClean="0"/>
              <a:t>a pointed </a:t>
            </a:r>
            <a:r>
              <a:rPr lang="en-US" sz="2800" dirty="0"/>
              <a:t>instrument into the gums and relief obtained </a:t>
            </a:r>
            <a:r>
              <a:rPr lang="en-US" sz="2800" dirty="0" smtClean="0"/>
              <a:t>from </a:t>
            </a:r>
            <a:r>
              <a:rPr lang="en-IN" sz="2800" dirty="0" smtClean="0"/>
              <a:t>resultant bleeding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Food </a:t>
            </a:r>
            <a:r>
              <a:rPr lang="en-US" sz="2800" dirty="0"/>
              <a:t>sticks in between the teeth or teeth feel </a:t>
            </a:r>
            <a:r>
              <a:rPr lang="en-US" sz="2800" dirty="0" smtClean="0"/>
              <a:t>loose 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Sensitivity </a:t>
            </a:r>
            <a:r>
              <a:rPr lang="en-US" sz="2800" dirty="0"/>
              <a:t>to heat and </a:t>
            </a:r>
            <a:r>
              <a:rPr lang="en-US" sz="2800" dirty="0" smtClean="0"/>
              <a:t>cold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Toothache </a:t>
            </a:r>
            <a:r>
              <a:rPr lang="en-US" sz="2800" dirty="0"/>
              <a:t>in absence of caries.</a:t>
            </a:r>
            <a:endParaRPr lang="en-IN" sz="2800" dirty="0"/>
          </a:p>
          <a:p>
            <a:pPr algn="just">
              <a:lnSpc>
                <a:spcPct val="150000"/>
              </a:lnSpc>
            </a:pP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24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9245991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75656" y="3717032"/>
            <a:ext cx="4896544" cy="14401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000" dirty="0" smtClean="0"/>
              <a:t>PATHOGENESIS</a:t>
            </a:r>
            <a:endParaRPr lang="en-IN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2800" dirty="0"/>
              <a:t>Pocket formation starts as an inflammatory change in </a:t>
            </a:r>
            <a:r>
              <a:rPr lang="en-US" sz="2800" dirty="0" smtClean="0"/>
              <a:t>the connective </a:t>
            </a:r>
            <a:r>
              <a:rPr lang="en-US" sz="2800" dirty="0"/>
              <a:t>tissue wall of the gingival sulcus. </a:t>
            </a:r>
            <a:endParaRPr lang="en-US" sz="2800" dirty="0" smtClean="0"/>
          </a:p>
          <a:p>
            <a:pPr algn="just"/>
            <a:r>
              <a:rPr lang="en-US" sz="2800" dirty="0" smtClean="0"/>
              <a:t>The </a:t>
            </a:r>
            <a:r>
              <a:rPr lang="en-US" sz="2800" dirty="0"/>
              <a:t>cellular and </a:t>
            </a:r>
            <a:r>
              <a:rPr lang="en-US" sz="2800" dirty="0" smtClean="0"/>
              <a:t>fluid inflammatory </a:t>
            </a:r>
            <a:r>
              <a:rPr lang="en-US" sz="2800" dirty="0"/>
              <a:t>exudate causes degeneration of the </a:t>
            </a:r>
            <a:r>
              <a:rPr lang="en-US" sz="2800" dirty="0" smtClean="0"/>
              <a:t>surrounding connective </a:t>
            </a:r>
            <a:r>
              <a:rPr lang="en-US" sz="2800" dirty="0"/>
              <a:t>tissue, including the gingival fibers. </a:t>
            </a:r>
            <a:endParaRPr lang="en-US" sz="2800" dirty="0" smtClean="0"/>
          </a:p>
          <a:p>
            <a:pPr algn="just"/>
            <a:r>
              <a:rPr lang="en-US" sz="2800" dirty="0" smtClean="0"/>
              <a:t>Just </a:t>
            </a:r>
            <a:r>
              <a:rPr lang="en-US" sz="2800" dirty="0"/>
              <a:t>apical to </a:t>
            </a:r>
            <a:r>
              <a:rPr lang="en-US" sz="2800" dirty="0" smtClean="0"/>
              <a:t>the </a:t>
            </a:r>
            <a:r>
              <a:rPr lang="en-US" sz="2800" dirty="0" err="1" smtClean="0"/>
              <a:t>junctional</a:t>
            </a:r>
            <a:r>
              <a:rPr lang="en-US" sz="2800" dirty="0" smtClean="0"/>
              <a:t> </a:t>
            </a:r>
            <a:r>
              <a:rPr lang="en-US" sz="2800" dirty="0"/>
              <a:t>epithelium, collagen fibers are destroyed, and the area </a:t>
            </a:r>
            <a:r>
              <a:rPr lang="en-US" sz="2800" dirty="0" smtClean="0"/>
              <a:t>is occupied </a:t>
            </a:r>
            <a:r>
              <a:rPr lang="en-US" sz="2800" dirty="0"/>
              <a:t>by inflammatory cells and edema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26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956187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0070C0"/>
                </a:solidFill>
              </a:rPr>
              <a:t>The two mechanisms associated with collagen loss are as follows</a:t>
            </a:r>
            <a:endParaRPr lang="en-IN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800" dirty="0"/>
              <a:t>(1) </a:t>
            </a:r>
            <a:r>
              <a:rPr lang="en-US" sz="2800" b="1" dirty="0"/>
              <a:t>collagenases and other enzymes </a:t>
            </a:r>
            <a:r>
              <a:rPr lang="en-US" sz="2800" dirty="0"/>
              <a:t>secreted by various cells </a:t>
            </a:r>
            <a:r>
              <a:rPr lang="en-US" sz="2800" dirty="0" smtClean="0"/>
              <a:t>in healthy </a:t>
            </a:r>
            <a:r>
              <a:rPr lang="en-US" sz="2800" dirty="0"/>
              <a:t>and inflamed tissue, such as fibroblasts, PMNs, </a:t>
            </a:r>
            <a:r>
              <a:rPr lang="en-US" sz="2800" dirty="0" smtClean="0"/>
              <a:t>and macrophages</a:t>
            </a:r>
            <a:r>
              <a:rPr lang="en-US" sz="2800" dirty="0"/>
              <a:t>, become extracellular and destroy collagen (</a:t>
            </a:r>
            <a:r>
              <a:rPr lang="en-US" sz="2800" dirty="0" smtClean="0"/>
              <a:t>these enzymes </a:t>
            </a:r>
            <a:r>
              <a:rPr lang="en-US" sz="2800" dirty="0"/>
              <a:t>that degrade collagen and other matrix macromolecules </a:t>
            </a:r>
            <a:r>
              <a:rPr lang="en-US" sz="2800" dirty="0" smtClean="0"/>
              <a:t>into small </a:t>
            </a:r>
            <a:r>
              <a:rPr lang="en-US" sz="2800" dirty="0"/>
              <a:t>peptides are called </a:t>
            </a:r>
            <a:r>
              <a:rPr lang="en-US" sz="2800" b="1" i="1" dirty="0"/>
              <a:t>matrix </a:t>
            </a:r>
            <a:r>
              <a:rPr lang="en-US" sz="2800" b="1" i="1" dirty="0" err="1"/>
              <a:t>metalloproteinases</a:t>
            </a:r>
            <a:r>
              <a:rPr lang="en-US" sz="2800" b="1" dirty="0"/>
              <a:t>);</a:t>
            </a:r>
            <a:endParaRPr lang="en-IN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27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5350698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2800" dirty="0"/>
              <a:t>(2) </a:t>
            </a:r>
            <a:r>
              <a:rPr lang="en-IN" sz="2800" dirty="0" smtClean="0"/>
              <a:t>Fibroblasts </a:t>
            </a:r>
            <a:r>
              <a:rPr lang="en-US" sz="2800" dirty="0" smtClean="0"/>
              <a:t>phagocytize </a:t>
            </a:r>
            <a:r>
              <a:rPr lang="en-US" sz="2800" dirty="0"/>
              <a:t>collagen fibers by extending cytoplasmic processes to </a:t>
            </a:r>
            <a:r>
              <a:rPr lang="en-US" sz="2800" dirty="0" smtClean="0"/>
              <a:t>the ligament–</a:t>
            </a:r>
            <a:r>
              <a:rPr lang="en-US" sz="2800" dirty="0" err="1" smtClean="0"/>
              <a:t>cementum</a:t>
            </a:r>
            <a:r>
              <a:rPr lang="en-US" sz="2800" dirty="0" smtClean="0"/>
              <a:t> </a:t>
            </a:r>
            <a:r>
              <a:rPr lang="en-US" sz="2800" dirty="0"/>
              <a:t>interface and degrade the inserted </a:t>
            </a:r>
            <a:r>
              <a:rPr lang="en-US" sz="2800" dirty="0" smtClean="0"/>
              <a:t>collagen fibrils </a:t>
            </a:r>
            <a:r>
              <a:rPr lang="en-US" sz="2800" dirty="0"/>
              <a:t>and the fibrils of the </a:t>
            </a:r>
            <a:r>
              <a:rPr lang="en-US" sz="2800" dirty="0" err="1"/>
              <a:t>cementum</a:t>
            </a:r>
            <a:r>
              <a:rPr lang="en-US" sz="2800" dirty="0"/>
              <a:t> matrix</a:t>
            </a:r>
            <a:r>
              <a:rPr lang="en-US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28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546113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As a result of inflammation, PMNs invade the coronal end of </a:t>
            </a:r>
            <a:r>
              <a:rPr lang="en-US" sz="2800" dirty="0" smtClean="0"/>
              <a:t>the </a:t>
            </a:r>
            <a:r>
              <a:rPr lang="en-US" sz="2800" dirty="0" err="1" smtClean="0"/>
              <a:t>junctional</a:t>
            </a:r>
            <a:r>
              <a:rPr lang="en-US" sz="2800" dirty="0" smtClean="0"/>
              <a:t> </a:t>
            </a:r>
            <a:r>
              <a:rPr lang="en-US" sz="2800" dirty="0"/>
              <a:t>epithelium in increasing </a:t>
            </a:r>
            <a:r>
              <a:rPr lang="en-US" sz="2800" dirty="0" smtClean="0"/>
              <a:t>numbers.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PMNs </a:t>
            </a:r>
            <a:r>
              <a:rPr lang="en-US" sz="2800" dirty="0" smtClean="0"/>
              <a:t>are not </a:t>
            </a:r>
            <a:r>
              <a:rPr lang="en-US" sz="2800" dirty="0"/>
              <a:t>joined to one another or to the epithelial cells by desmosomes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29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95963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</a:t>
            </a:fld>
            <a:endParaRPr lang="en-IN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28597" y="303880"/>
          <a:ext cx="7858179" cy="2418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3"/>
                <a:gridCol w="2619393"/>
                <a:gridCol w="2619393"/>
              </a:tblGrid>
              <a:tr h="543887">
                <a:tc>
                  <a:txBody>
                    <a:bodyPr/>
                    <a:lstStyle/>
                    <a:p>
                      <a:r>
                        <a:rPr lang="en-US" dirty="0" smtClean="0"/>
                        <a:t>CORE AREAS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DOMAN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IN" dirty="0"/>
                    </a:p>
                  </a:txBody>
                  <a:tcPr/>
                </a:tc>
              </a:tr>
              <a:tr h="923285">
                <a:tc>
                  <a:txBody>
                    <a:bodyPr/>
                    <a:lstStyle/>
                    <a:p>
                      <a:pPr marL="571500" lvl="0" indent="-571500">
                        <a:lnSpc>
                          <a:spcPct val="120000"/>
                        </a:lnSpc>
                        <a:buFont typeface="Wingdings" pitchFamily="2" charset="2"/>
                        <a:buNone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to know</a:t>
                      </a:r>
                      <a:endParaRPr lang="en-IN" dirty="0"/>
                    </a:p>
                  </a:txBody>
                  <a:tcPr/>
                </a:tc>
              </a:tr>
              <a:tr h="9518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>
                          <a:solidFill>
                            <a:srgbClr val="002060"/>
                          </a:solidFill>
                        </a:rPr>
                        <a:t>Treatment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Pshycomotor</a:t>
                      </a:r>
                      <a:r>
                        <a:rPr lang="en-IN" dirty="0" smtClean="0"/>
                        <a:t>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Nice</a:t>
                      </a:r>
                      <a:r>
                        <a:rPr lang="en-US" baseline="0" dirty="0" smtClean="0"/>
                        <a:t> to know 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When the relative volume of PMNs reaches approximately 60% or more of the </a:t>
            </a:r>
            <a:r>
              <a:rPr lang="en-IN" sz="2800" dirty="0" err="1" smtClean="0"/>
              <a:t>junctional</a:t>
            </a:r>
            <a:r>
              <a:rPr lang="en-IN" sz="2800" dirty="0" smtClean="0"/>
              <a:t> epithelium, the tissue loses cohesiveness and detaches from the tooth surface. 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Thus the sulcus bottom shifts apically, and the oral </a:t>
            </a:r>
            <a:r>
              <a:rPr lang="en-IN" sz="2800" dirty="0" err="1" smtClean="0"/>
              <a:t>sulcular</a:t>
            </a:r>
            <a:r>
              <a:rPr lang="en-IN" sz="2800" dirty="0" smtClean="0"/>
              <a:t> epithelium occupies a gradually increasing portion of the </a:t>
            </a:r>
            <a:r>
              <a:rPr lang="en-IN" sz="2800" dirty="0" err="1" smtClean="0"/>
              <a:t>sulcular</a:t>
            </a:r>
            <a:r>
              <a:rPr lang="en-IN" sz="2800" dirty="0" smtClean="0"/>
              <a:t> (pocket) lining.</a:t>
            </a:r>
            <a:endParaRPr lang="en-IN" sz="2800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30</a:t>
            </a:fld>
            <a:endParaRPr lang="en-IN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dirty="0" smtClean="0"/>
              <a:t>Extension of the </a:t>
            </a:r>
            <a:r>
              <a:rPr lang="en-IN" dirty="0" err="1" smtClean="0"/>
              <a:t>junctional</a:t>
            </a:r>
            <a:r>
              <a:rPr lang="en-IN" dirty="0" smtClean="0"/>
              <a:t> epithelium along the root requires the presence of healthy epithelial cells. </a:t>
            </a:r>
          </a:p>
          <a:p>
            <a:pPr algn="just">
              <a:lnSpc>
                <a:spcPct val="150000"/>
              </a:lnSpc>
            </a:pPr>
            <a:r>
              <a:rPr lang="en-IN" dirty="0" smtClean="0"/>
              <a:t>Marked degeneration or necrosis of the </a:t>
            </a:r>
            <a:r>
              <a:rPr lang="en-IN" dirty="0" err="1" smtClean="0"/>
              <a:t>junctional</a:t>
            </a:r>
            <a:r>
              <a:rPr lang="en-IN" dirty="0" smtClean="0"/>
              <a:t> epithelium impairs rather than accelerates pocket formation. </a:t>
            </a:r>
            <a:r>
              <a:rPr lang="en-US" dirty="0"/>
              <a:t>(This occurs in necrotizing ulcerative gingivitis, </a:t>
            </a:r>
            <a:r>
              <a:rPr lang="en-US" dirty="0" smtClean="0"/>
              <a:t>which results </a:t>
            </a:r>
            <a:r>
              <a:rPr lang="en-US" dirty="0"/>
              <a:t>in an ulcer rather than pocket formation.)</a:t>
            </a:r>
            <a:endParaRPr lang="en-IN" dirty="0" smtClean="0">
              <a:solidFill>
                <a:schemeClr val="tx1"/>
              </a:solidFill>
            </a:endParaRPr>
          </a:p>
          <a:p>
            <a:endParaRPr lang="en-I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31</a:t>
            </a:fld>
            <a:endParaRPr lang="en-IN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The transformation of a gingival sulcus into a periodontal </a:t>
            </a:r>
            <a:r>
              <a:rPr lang="en-US" sz="2800" dirty="0" smtClean="0"/>
              <a:t>pocket creates </a:t>
            </a:r>
            <a:r>
              <a:rPr lang="en-US" sz="2800" dirty="0"/>
              <a:t>an area in which plaque removal becomes impossible and </a:t>
            </a:r>
            <a:r>
              <a:rPr lang="en-US" sz="2800" dirty="0" smtClean="0"/>
              <a:t>a feedback </a:t>
            </a:r>
            <a:r>
              <a:rPr lang="en-US" sz="2800" dirty="0"/>
              <a:t>mechanism is established. 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rationale for pocket </a:t>
            </a:r>
            <a:r>
              <a:rPr lang="en-US" sz="2800" dirty="0" smtClean="0"/>
              <a:t>reduction is </a:t>
            </a:r>
            <a:r>
              <a:rPr lang="en-US" sz="2800" dirty="0"/>
              <a:t>based on the need to eliminate areas of </a:t>
            </a:r>
            <a:r>
              <a:rPr lang="en-US" sz="2800" dirty="0" smtClean="0"/>
              <a:t>plaque accumulation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32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1500481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rgbClr val="0070C0"/>
                </a:solidFill>
              </a:rPr>
              <a:t>POCKET </a:t>
            </a:r>
            <a:r>
              <a:rPr lang="en-IN" b="1" dirty="0" smtClean="0">
                <a:solidFill>
                  <a:srgbClr val="0070C0"/>
                </a:solidFill>
              </a:rPr>
              <a:t>CONTENTS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dirty="0"/>
              <a:t>Periodontal pockets contain </a:t>
            </a:r>
            <a:endParaRPr lang="en-IN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dirty="0" smtClean="0"/>
              <a:t>debris </a:t>
            </a:r>
            <a:r>
              <a:rPr lang="en-IN" dirty="0"/>
              <a:t>consisting principally of microorganisms and their products (enzymes, endotoxins, and other metabolic products), </a:t>
            </a:r>
            <a:endParaRPr lang="en-IN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dirty="0" smtClean="0"/>
              <a:t>gingival </a:t>
            </a:r>
            <a:r>
              <a:rPr lang="en-IN" dirty="0"/>
              <a:t>fluid, </a:t>
            </a:r>
            <a:endParaRPr lang="en-IN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dirty="0" smtClean="0"/>
              <a:t>food </a:t>
            </a:r>
            <a:r>
              <a:rPr lang="en-IN" dirty="0"/>
              <a:t>remnants, </a:t>
            </a:r>
            <a:endParaRPr lang="en-IN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dirty="0" smtClean="0"/>
              <a:t>salivary </a:t>
            </a:r>
            <a:r>
              <a:rPr lang="en-IN" dirty="0" err="1"/>
              <a:t>mucin</a:t>
            </a:r>
            <a:r>
              <a:rPr lang="en-IN" dirty="0"/>
              <a:t>, </a:t>
            </a:r>
            <a:endParaRPr lang="en-IN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dirty="0" smtClean="0"/>
              <a:t>desquamated </a:t>
            </a:r>
            <a:r>
              <a:rPr lang="en-IN" dirty="0"/>
              <a:t>epithelial cells, and </a:t>
            </a:r>
            <a:r>
              <a:rPr lang="en-IN" dirty="0" smtClean="0"/>
              <a:t>leukocytes.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IN" dirty="0"/>
              <a:t>Purulent </a:t>
            </a:r>
            <a:r>
              <a:rPr lang="en-IN" dirty="0" err="1"/>
              <a:t>exudate</a:t>
            </a:r>
            <a:r>
              <a:rPr lang="en-IN" dirty="0"/>
              <a:t>, if present, consists of living, degenerated, and necrotic leukocytes; living and dead bacteria; serum; and a scant amount of fibrin.</a:t>
            </a:r>
          </a:p>
          <a:p>
            <a:pPr algn="just">
              <a:lnSpc>
                <a:spcPct val="150000"/>
              </a:lnSpc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rgbClr val="0070C0"/>
                </a:solidFill>
              </a:rPr>
              <a:t>Significance of Pus </a:t>
            </a:r>
            <a:r>
              <a:rPr lang="en-IN" b="1" dirty="0" smtClean="0">
                <a:solidFill>
                  <a:srgbClr val="0070C0"/>
                </a:solidFill>
              </a:rPr>
              <a:t>Formation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dirty="0"/>
              <a:t> Pus is a common feature of periodontal disease, but it is only a secondary sign. </a:t>
            </a:r>
            <a:endParaRPr lang="en-IN" dirty="0" smtClean="0"/>
          </a:p>
          <a:p>
            <a:pPr algn="just">
              <a:lnSpc>
                <a:spcPct val="150000"/>
              </a:lnSpc>
            </a:pPr>
            <a:r>
              <a:rPr lang="en-IN" dirty="0" smtClean="0"/>
              <a:t>The </a:t>
            </a:r>
            <a:r>
              <a:rPr lang="en-IN" dirty="0"/>
              <a:t>presence of pus or the ease with which it can be expressed from the pocket merely </a:t>
            </a:r>
            <a:r>
              <a:rPr lang="en-IN" b="1" dirty="0"/>
              <a:t>reflects the nature of the inflammatory changes in the pocket wall.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dirty="0"/>
              <a:t>It is not an indication of the depth of the pocket or the severity of the destruction of the supporting tissues. </a:t>
            </a:r>
            <a:endParaRPr lang="en-IN" dirty="0" smtClean="0"/>
          </a:p>
          <a:p>
            <a:pPr algn="just">
              <a:lnSpc>
                <a:spcPct val="150000"/>
              </a:lnSpc>
            </a:pPr>
            <a:r>
              <a:rPr lang="en-IN" dirty="0" smtClean="0"/>
              <a:t>Extensive </a:t>
            </a:r>
            <a:r>
              <a:rPr lang="en-IN" dirty="0"/>
              <a:t>pus formation may occur in shallow pockets, whereas deep pockets may exhibit little or no pus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36</a:t>
            </a:fld>
            <a:endParaRPr lang="en-IN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75656" y="3717032"/>
            <a:ext cx="4896544" cy="14401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000" dirty="0" smtClean="0"/>
              <a:t>PERIODONTAL DISEASE ACTIVITY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0070C0"/>
                </a:solidFill>
              </a:rPr>
              <a:t>Two theories</a:t>
            </a:r>
            <a:endParaRPr lang="en-IN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38</a:t>
            </a:fld>
            <a:endParaRPr lang="en-IN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endParaRPr lang="en-IN" dirty="0" smtClean="0"/>
          </a:p>
          <a:p>
            <a:pPr algn="just">
              <a:lnSpc>
                <a:spcPct val="150000"/>
              </a:lnSpc>
            </a:pPr>
            <a:r>
              <a:rPr lang="en-IN" dirty="0" smtClean="0"/>
              <a:t>There are 4 lines of evidence which suggest that the model of continuous destructive periodontal disease is incorrect.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The attachment loss rates which are too fast or too slow to be consistent with the observed loss of attachment in individual subjects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1979712" y="116632"/>
            <a:ext cx="5616624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200" dirty="0" smtClean="0"/>
              <a:t>linear" (continuous-rate) model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39</a:t>
            </a:fld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4005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ctr">
              <a:lnSpc>
                <a:spcPct val="120000"/>
              </a:lnSpc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</a:t>
            </a:r>
            <a:r>
              <a:rPr lang="en-US" b="1" u="sng" dirty="0" smtClean="0">
                <a:solidFill>
                  <a:schemeClr val="tx1"/>
                </a:solidFill>
              </a:rPr>
              <a:t>PART -I</a:t>
            </a:r>
            <a:endParaRPr lang="en-IN" b="1" u="sng" dirty="0" smtClean="0">
              <a:solidFill>
                <a:schemeClr val="tx1"/>
              </a:solidFill>
            </a:endParaRPr>
          </a:p>
          <a:p>
            <a:pPr marL="571500" indent="-571500">
              <a:lnSpc>
                <a:spcPct val="120000"/>
              </a:lnSpc>
              <a:buFont typeface="Wingdings" pitchFamily="2" charset="2"/>
              <a:buChar char="Ø"/>
            </a:pPr>
            <a:r>
              <a:rPr lang="en-IN" sz="2600" dirty="0" smtClean="0">
                <a:solidFill>
                  <a:srgbClr val="002060"/>
                </a:solidFill>
              </a:rPr>
              <a:t>INTRODUCTION </a:t>
            </a:r>
          </a:p>
          <a:p>
            <a:pPr marL="571500" indent="-571500">
              <a:lnSpc>
                <a:spcPct val="120000"/>
              </a:lnSpc>
              <a:buFont typeface="Wingdings" pitchFamily="2" charset="2"/>
              <a:buChar char="Ø"/>
            </a:pPr>
            <a:r>
              <a:rPr lang="en-IN" sz="2600" dirty="0" smtClean="0">
                <a:solidFill>
                  <a:srgbClr val="002060"/>
                </a:solidFill>
              </a:rPr>
              <a:t>DEFINITION </a:t>
            </a:r>
          </a:p>
          <a:p>
            <a:pPr marL="571500" indent="-571500">
              <a:lnSpc>
                <a:spcPct val="120000"/>
              </a:lnSpc>
              <a:buFont typeface="Wingdings" pitchFamily="2" charset="2"/>
              <a:buChar char="Ø"/>
            </a:pPr>
            <a:r>
              <a:rPr lang="en-IN" sz="2600" dirty="0" smtClean="0">
                <a:solidFill>
                  <a:srgbClr val="002060"/>
                </a:solidFill>
              </a:rPr>
              <a:t>CLASSIFICATION</a:t>
            </a:r>
          </a:p>
          <a:p>
            <a:pPr marL="571500" indent="-571500">
              <a:lnSpc>
                <a:spcPct val="120000"/>
              </a:lnSpc>
              <a:buFont typeface="Wingdings" pitchFamily="2" charset="2"/>
              <a:buChar char="Ø"/>
            </a:pPr>
            <a:r>
              <a:rPr lang="en-IN" sz="2600" dirty="0" smtClean="0">
                <a:solidFill>
                  <a:srgbClr val="002060"/>
                </a:solidFill>
              </a:rPr>
              <a:t>CLINICAL FEATURES</a:t>
            </a:r>
          </a:p>
          <a:p>
            <a:pPr marL="571500" indent="-571500">
              <a:lnSpc>
                <a:spcPct val="120000"/>
              </a:lnSpc>
              <a:buFont typeface="Wingdings" pitchFamily="2" charset="2"/>
              <a:buChar char="Ø"/>
            </a:pPr>
            <a:r>
              <a:rPr lang="en-IN" sz="2600" dirty="0" smtClean="0">
                <a:solidFill>
                  <a:srgbClr val="002060"/>
                </a:solidFill>
              </a:rPr>
              <a:t>PATHOGENESIS</a:t>
            </a:r>
          </a:p>
          <a:p>
            <a:pPr marL="571500" lvl="0" indent="-571500">
              <a:lnSpc>
                <a:spcPct val="120000"/>
              </a:lnSpc>
              <a:buFont typeface="Wingdings" pitchFamily="2" charset="2"/>
              <a:buChar char="Ø"/>
            </a:pPr>
            <a:r>
              <a:rPr lang="en-IN" sz="2600" dirty="0" smtClean="0">
                <a:solidFill>
                  <a:srgbClr val="002060"/>
                </a:solidFill>
              </a:rPr>
              <a:t>PERIODONTAL DISEASE ACTIVITY</a:t>
            </a:r>
          </a:p>
          <a:p>
            <a:pPr marL="571500" lvl="0" indent="-571500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600" dirty="0" smtClean="0">
                <a:solidFill>
                  <a:srgbClr val="002060"/>
                </a:solidFill>
              </a:rPr>
              <a:t>SUMMARY</a:t>
            </a:r>
            <a:endParaRPr lang="en-IN" sz="2600" dirty="0" smtClean="0">
              <a:solidFill>
                <a:srgbClr val="002060"/>
              </a:solidFill>
            </a:endParaRPr>
          </a:p>
          <a:p>
            <a:pPr marL="571500" lvl="0" indent="-571500">
              <a:lnSpc>
                <a:spcPct val="120000"/>
              </a:lnSpc>
              <a:buFont typeface="Wingdings" pitchFamily="2" charset="2"/>
              <a:buChar char="Ø"/>
            </a:pPr>
            <a:r>
              <a:rPr lang="en-IN" sz="2600" dirty="0" smtClean="0">
                <a:solidFill>
                  <a:srgbClr val="002060"/>
                </a:solidFill>
              </a:rPr>
              <a:t>REFERENCES</a:t>
            </a:r>
          </a:p>
          <a:p>
            <a:pPr marL="571500" lvl="0" indent="-571500">
              <a:lnSpc>
                <a:spcPct val="120000"/>
              </a:lnSpc>
              <a:buFont typeface="Wingdings" pitchFamily="2" charset="2"/>
              <a:buChar char="Ø"/>
            </a:pPr>
            <a:endParaRPr lang="en-IN" dirty="0" smtClean="0">
              <a:solidFill>
                <a:srgbClr val="002060"/>
              </a:solidFill>
            </a:endParaRPr>
          </a:p>
          <a:p>
            <a:pPr marL="571500" indent="-571500">
              <a:lnSpc>
                <a:spcPct val="120000"/>
              </a:lnSpc>
              <a:buFont typeface="Wingdings" pitchFamily="2" charset="2"/>
              <a:buChar char="Ø"/>
            </a:pPr>
            <a:endParaRPr lang="en-IN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en-IN" dirty="0" smtClean="0">
              <a:solidFill>
                <a:srgbClr val="002060"/>
              </a:solidFill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514350" indent="-514350" algn="just">
              <a:lnSpc>
                <a:spcPct val="150000"/>
              </a:lnSpc>
              <a:buNone/>
            </a:pPr>
            <a:r>
              <a:rPr lang="en-IN" dirty="0" smtClean="0"/>
              <a:t>2. The large number of sites (with or without prior attachment loss) which do not appear to be changing seem inconsistent with the view of a slowly progressive destructive periodontal disease. </a:t>
            </a:r>
          </a:p>
          <a:p>
            <a:pPr algn="just">
              <a:lnSpc>
                <a:spcPct val="150000"/>
              </a:lnSpc>
              <a:buNone/>
            </a:pPr>
            <a:r>
              <a:rPr lang="en-IN" dirty="0" smtClean="0"/>
              <a:t>		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40</a:t>
            </a:fld>
            <a:endParaRPr lang="en-IN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5832648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IN" dirty="0" smtClean="0"/>
              <a:t>"burst" (random) 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i="1" dirty="0" smtClean="0">
                <a:solidFill>
                  <a:srgbClr val="0070C0"/>
                </a:solidFill>
              </a:rPr>
              <a:t>Periods of quiescence</a:t>
            </a:r>
            <a:r>
              <a:rPr lang="en-IN" dirty="0" smtClean="0">
                <a:solidFill>
                  <a:srgbClr val="0070C0"/>
                </a:solidFill>
              </a:rPr>
              <a:t> </a:t>
            </a:r>
            <a:r>
              <a:rPr lang="en-IN" dirty="0" smtClean="0"/>
              <a:t>are characterized by a reduced inflammatory response and little or no loss of bone and connective tissue attachment.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41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IN" dirty="0" smtClean="0"/>
              <a:t>A </a:t>
            </a:r>
            <a:r>
              <a:rPr lang="en-IN" dirty="0" err="1" smtClean="0"/>
              <a:t>buildup</a:t>
            </a:r>
            <a:r>
              <a:rPr lang="en-IN" dirty="0" smtClean="0"/>
              <a:t> of unattached plaque, with its gram-negative bacteria, starts a period of exacerbation in which bone and connective tissue attachment are lost and the pocket 	deepens</a:t>
            </a:r>
          </a:p>
          <a:p>
            <a:pPr algn="just">
              <a:lnSpc>
                <a:spcPct val="150000"/>
              </a:lnSpc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42</a:t>
            </a:fld>
            <a:endParaRPr lang="en-IN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dirty="0" smtClean="0"/>
              <a:t>This period may last for days, weeks, or months and is eventually followed by a </a:t>
            </a:r>
            <a:r>
              <a:rPr lang="en-IN" i="1" dirty="0" smtClean="0">
                <a:solidFill>
                  <a:srgbClr val="0070C0"/>
                </a:solidFill>
              </a:rPr>
              <a:t>period of remission</a:t>
            </a:r>
            <a:r>
              <a:rPr lang="en-IN" dirty="0" smtClean="0">
                <a:solidFill>
                  <a:srgbClr val="0070C0"/>
                </a:solidFill>
              </a:rPr>
              <a:t> </a:t>
            </a:r>
            <a:r>
              <a:rPr lang="en-IN" i="1" dirty="0" smtClean="0">
                <a:solidFill>
                  <a:srgbClr val="0070C0"/>
                </a:solidFill>
              </a:rPr>
              <a:t>or quiescence</a:t>
            </a:r>
            <a:r>
              <a:rPr lang="en-IN" dirty="0" smtClean="0"/>
              <a:t> in which gram-positive bacteria proliferate and a more stable condition is established</a:t>
            </a:r>
            <a:endParaRPr lang="en-I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43</a:t>
            </a:fld>
            <a:endParaRPr lang="en-IN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dirty="0" smtClean="0"/>
              <a:t>These periods of quiescence and exacerbation are also known as </a:t>
            </a:r>
            <a:r>
              <a:rPr lang="en-IN" i="1" dirty="0" smtClean="0">
                <a:solidFill>
                  <a:srgbClr val="0070C0"/>
                </a:solidFill>
              </a:rPr>
              <a:t>periods of inactivity</a:t>
            </a:r>
            <a:r>
              <a:rPr lang="en-IN" dirty="0" smtClean="0">
                <a:solidFill>
                  <a:srgbClr val="0070C0"/>
                </a:solidFill>
              </a:rPr>
              <a:t> and </a:t>
            </a:r>
            <a:r>
              <a:rPr lang="en-IN" i="1" dirty="0" smtClean="0">
                <a:solidFill>
                  <a:srgbClr val="0070C0"/>
                </a:solidFill>
              </a:rPr>
              <a:t>periods of activity</a:t>
            </a:r>
            <a:r>
              <a:rPr lang="en-IN" dirty="0" smtClean="0"/>
              <a:t>. </a:t>
            </a:r>
          </a:p>
          <a:p>
            <a:pPr algn="just">
              <a:lnSpc>
                <a:spcPct val="150000"/>
              </a:lnSpc>
            </a:pPr>
            <a:r>
              <a:rPr lang="en-IN" dirty="0" smtClean="0"/>
              <a:t>Clinically, active periods show bleeding, either spontaneously or with probing, and greater amounts of gingival </a:t>
            </a:r>
            <a:r>
              <a:rPr lang="en-IN" dirty="0" err="1" smtClean="0"/>
              <a:t>exudate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44</a:t>
            </a:fld>
            <a:endParaRPr lang="en-IN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20" y="357167"/>
            <a:ext cx="8208993" cy="4786345"/>
          </a:xfrm>
        </p:spPr>
        <p:txBody>
          <a:bodyPr>
            <a:normAutofit/>
          </a:bodyPr>
          <a:lstStyle/>
          <a:p>
            <a:pPr algn="ctr">
              <a:lnSpc>
                <a:spcPct val="170000"/>
              </a:lnSpc>
            </a:pPr>
            <a:r>
              <a:rPr lang="en-US" sz="4600" b="1" u="sng" dirty="0" smtClean="0">
                <a:solidFill>
                  <a:schemeClr val="tx1"/>
                </a:solidFill>
              </a:rPr>
              <a:t>SUMMARY</a:t>
            </a:r>
            <a:endParaRPr lang="en-IN" sz="4600" b="1" u="sng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en-IN" dirty="0" smtClean="0">
                <a:solidFill>
                  <a:schemeClr val="tx1"/>
                </a:solidFill>
              </a:rPr>
              <a:t>1) Although periodontal pocket formation/</a:t>
            </a:r>
            <a:r>
              <a:rPr lang="en-IN" dirty="0" err="1" smtClean="0">
                <a:solidFill>
                  <a:schemeClr val="tx1"/>
                </a:solidFill>
              </a:rPr>
              <a:t>periodontitis</a:t>
            </a:r>
            <a:r>
              <a:rPr lang="en-IN" dirty="0" smtClean="0">
                <a:solidFill>
                  <a:schemeClr val="tx1"/>
                </a:solidFill>
              </a:rPr>
              <a:t> is a pathologic process, and the host response that causes the tissue destruction, is aimed to restrict the spreading of the infection into deeper areas. </a:t>
            </a:r>
          </a:p>
          <a:p>
            <a:pPr algn="just">
              <a:lnSpc>
                <a:spcPct val="170000"/>
              </a:lnSpc>
            </a:pPr>
            <a:r>
              <a:rPr lang="en-IN" dirty="0" smtClean="0">
                <a:solidFill>
                  <a:schemeClr val="tx1"/>
                </a:solidFill>
              </a:rPr>
              <a:t>2) Despite of a huge number of studies on </a:t>
            </a:r>
            <a:r>
              <a:rPr lang="en-IN" dirty="0" err="1" smtClean="0">
                <a:solidFill>
                  <a:schemeClr val="tx1"/>
                </a:solidFill>
              </a:rPr>
              <a:t>periodontitis</a:t>
            </a:r>
            <a:r>
              <a:rPr lang="en-IN" dirty="0" smtClean="0">
                <a:solidFill>
                  <a:schemeClr val="tx1"/>
                </a:solidFill>
              </a:rPr>
              <a:t> development, we still do not have a clear picture of the crucial  events leading to the periodontal tissue destruction.</a:t>
            </a:r>
          </a:p>
          <a:p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45</a:t>
            </a:fld>
            <a:endParaRPr lang="en-IN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REFERENCES</a:t>
            </a:r>
            <a:endParaRPr lang="en-IN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214422"/>
            <a:ext cx="8358246" cy="3714776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lnSpc>
                <a:spcPct val="150000"/>
              </a:lnSpc>
              <a:buAutoNum type="arabicParenR"/>
            </a:pPr>
            <a:r>
              <a:rPr lang="en-IN" sz="2800" dirty="0" smtClean="0">
                <a:solidFill>
                  <a:schemeClr val="tx1"/>
                </a:solidFill>
              </a:rPr>
              <a:t>Newman M, Takei H, </a:t>
            </a:r>
            <a:r>
              <a:rPr lang="en-IN" sz="2800" dirty="0" err="1" smtClean="0">
                <a:solidFill>
                  <a:schemeClr val="tx1"/>
                </a:solidFill>
              </a:rPr>
              <a:t>Klokkevold</a:t>
            </a:r>
            <a:r>
              <a:rPr lang="en-IN" sz="2800" dirty="0" smtClean="0">
                <a:solidFill>
                  <a:schemeClr val="tx1"/>
                </a:solidFill>
              </a:rPr>
              <a:t> P, Carranza F. Clinical </a:t>
            </a:r>
            <a:r>
              <a:rPr lang="en-IN" sz="2800" dirty="0" err="1" smtClean="0">
                <a:solidFill>
                  <a:schemeClr val="tx1"/>
                </a:solidFill>
              </a:rPr>
              <a:t>Periodontology</a:t>
            </a:r>
            <a:r>
              <a:rPr lang="en-IN" sz="2800" dirty="0" smtClean="0">
                <a:solidFill>
                  <a:schemeClr val="tx1"/>
                </a:solidFill>
              </a:rPr>
              <a:t>. 10th ed. W.B. Saunders; 2006. 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2)    </a:t>
            </a:r>
            <a:r>
              <a:rPr lang="en-US" sz="2800" dirty="0" err="1" smtClean="0">
                <a:solidFill>
                  <a:schemeClr val="tx1"/>
                </a:solidFill>
              </a:rPr>
              <a:t>Lindhe</a:t>
            </a:r>
            <a:r>
              <a:rPr lang="en-US" sz="2800" dirty="0" smtClean="0">
                <a:solidFill>
                  <a:schemeClr val="tx1"/>
                </a:solidFill>
              </a:rPr>
              <a:t> J, Lang NP and </a:t>
            </a:r>
            <a:r>
              <a:rPr lang="en-US" sz="2800" dirty="0" err="1" smtClean="0">
                <a:solidFill>
                  <a:schemeClr val="tx1"/>
                </a:solidFill>
              </a:rPr>
              <a:t>Karring</a:t>
            </a:r>
            <a:r>
              <a:rPr lang="en-US" sz="2800" dirty="0" smtClean="0">
                <a:solidFill>
                  <a:schemeClr val="tx1"/>
                </a:solidFill>
              </a:rPr>
              <a:t> T. Clinical </a:t>
            </a:r>
            <a:r>
              <a:rPr lang="en-US" sz="2800" dirty="0" err="1" smtClean="0">
                <a:solidFill>
                  <a:schemeClr val="tx1"/>
                </a:solidFill>
              </a:rPr>
              <a:t>Periodontology</a:t>
            </a:r>
            <a:r>
              <a:rPr lang="en-US" sz="2800" dirty="0" smtClean="0">
                <a:solidFill>
                  <a:schemeClr val="tx1"/>
                </a:solidFill>
              </a:rPr>
              <a:t> and Implant Dentistry. 6th ed. Oxford (UK): Blackwell Publishing Ltd.; 2015.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3) Newman MG, Takei HH, </a:t>
            </a:r>
            <a:r>
              <a:rPr lang="en-US" sz="2800" dirty="0" err="1" smtClean="0">
                <a:solidFill>
                  <a:schemeClr val="tx1"/>
                </a:solidFill>
              </a:rPr>
              <a:t>Klokkevold</a:t>
            </a:r>
            <a:r>
              <a:rPr lang="en-US" sz="2800" dirty="0" smtClean="0">
                <a:solidFill>
                  <a:schemeClr val="tx1"/>
                </a:solidFill>
              </a:rPr>
              <a:t> PR, Carranza FA. Carranza’s clinical </a:t>
            </a:r>
            <a:r>
              <a:rPr lang="en-US" sz="2800" dirty="0" err="1" smtClean="0">
                <a:solidFill>
                  <a:schemeClr val="tx1"/>
                </a:solidFill>
              </a:rPr>
              <a:t>periodontology</a:t>
            </a:r>
            <a:r>
              <a:rPr lang="en-US" sz="2800" dirty="0" smtClean="0">
                <a:solidFill>
                  <a:schemeClr val="tx1"/>
                </a:solidFill>
              </a:rPr>
              <a:t>, 13th ed. Saunders Elsevier; 2018.</a:t>
            </a:r>
          </a:p>
          <a:p>
            <a:pPr marL="514350" indent="-514350" algn="just">
              <a:lnSpc>
                <a:spcPct val="150000"/>
              </a:lnSpc>
              <a:buAutoNum type="arabicParenR"/>
            </a:pPr>
            <a:endParaRPr lang="en-IN" sz="2800" dirty="0" smtClean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0000"/>
              </a:lnSpc>
              <a:buAutoNum type="arabicParenR"/>
            </a:pPr>
            <a:endParaRPr lang="en-IN" sz="2800" dirty="0" smtClean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0000"/>
              </a:lnSpc>
              <a:buAutoNum type="arabicParenR"/>
            </a:pPr>
            <a:endParaRPr lang="en-IN" sz="2800" dirty="0" smtClean="0">
              <a:solidFill>
                <a:schemeClr val="tx1"/>
              </a:solidFill>
            </a:endParaRPr>
          </a:p>
          <a:p>
            <a:pPr algn="just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46</a:t>
            </a:fld>
            <a:endParaRPr lang="en-IN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47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11921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47664" y="3573016"/>
            <a:ext cx="5256584" cy="158417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4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IN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smtClean="0"/>
              <a:t>All inflammatory periodontal diseases result in pathological changes in the periodontal tissues, some of which are reversible, while others lead to a loss of integrity of the epithelium and loss of bone and connective tissue support for the tooth.</a:t>
            </a:r>
            <a:endParaRPr lang="en-IN" sz="2800" dirty="0"/>
          </a:p>
        </p:txBody>
      </p:sp>
      <p:pic>
        <p:nvPicPr>
          <p:cNvPr id="4" name="Picture 3" descr="intr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3861048"/>
            <a:ext cx="2972374" cy="2708920"/>
          </a:xfrm>
          <a:prstGeom prst="rect">
            <a:avLst/>
          </a:prstGeom>
          <a:ln w="38100" cap="sq">
            <a:solidFill>
              <a:schemeClr val="accent3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IN" dirty="0" smtClean="0">
                <a:solidFill>
                  <a:srgbClr val="002060"/>
                </a:solidFill>
              </a:rPr>
              <a:t>		</a:t>
            </a:r>
          </a:p>
          <a:p>
            <a:pPr algn="just">
              <a:lnSpc>
                <a:spcPct val="150000"/>
              </a:lnSpc>
              <a:buNone/>
            </a:pPr>
            <a:r>
              <a:rPr lang="en-IN" dirty="0" smtClean="0">
                <a:solidFill>
                  <a:srgbClr val="002060"/>
                </a:solidFill>
              </a:rPr>
              <a:t>			Periodontal pocket is defined as a  pathologically deepened gingival </a:t>
            </a:r>
            <a:r>
              <a:rPr lang="en-IN" dirty="0" err="1" smtClean="0">
                <a:solidFill>
                  <a:srgbClr val="002060"/>
                </a:solidFill>
              </a:rPr>
              <a:t>sulcus</a:t>
            </a:r>
            <a:r>
              <a:rPr lang="en-IN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en-IN" dirty="0" smtClean="0">
                <a:solidFill>
                  <a:srgbClr val="002060"/>
                </a:solidFill>
              </a:rPr>
              <a:t>				</a:t>
            </a:r>
          </a:p>
          <a:p>
            <a:pPr algn="just">
              <a:lnSpc>
                <a:spcPct val="150000"/>
              </a:lnSpc>
              <a:buNone/>
            </a:pPr>
            <a:endParaRPr lang="en-IN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IN" dirty="0" smtClean="0">
                <a:solidFill>
                  <a:schemeClr val="tx1"/>
                </a:solidFill>
              </a:rPr>
              <a:t>					</a:t>
            </a:r>
            <a:r>
              <a:rPr lang="en-IN" i="1" dirty="0" smtClean="0">
                <a:solidFill>
                  <a:srgbClr val="C00000"/>
                </a:solidFill>
              </a:rPr>
              <a:t> Carranza, 10th edition</a:t>
            </a:r>
          </a:p>
          <a:p>
            <a:endParaRPr lang="en-I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75656" y="3717032"/>
            <a:ext cx="4896544" cy="14401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000" dirty="0" smtClean="0"/>
              <a:t>CLASSIFICATION</a:t>
            </a:r>
            <a:endParaRPr lang="en-IN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15616" y="620688"/>
          <a:ext cx="784887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B8AC-6DBF-44B4-AC48-B8BCA9CC7F30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1499</Words>
  <Application>Microsoft Office PowerPoint</Application>
  <PresentationFormat>On-screen Show (4:3)</PresentationFormat>
  <Paragraphs>228</Paragraphs>
  <Slides>47</Slides>
  <Notes>5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Slide 1</vt:lpstr>
      <vt:lpstr>SPECIFIC LEARNING OBJECTIVES</vt:lpstr>
      <vt:lpstr>Slide 3</vt:lpstr>
      <vt:lpstr>CONTENTS</vt:lpstr>
      <vt:lpstr>Slide 5</vt:lpstr>
      <vt:lpstr>Slide 6</vt:lpstr>
      <vt:lpstr>Slide 7</vt:lpstr>
      <vt:lpstr>Slide 8</vt:lpstr>
      <vt:lpstr>Slide 9</vt:lpstr>
      <vt:lpstr>Slide 10</vt:lpstr>
      <vt:lpstr>The sulcus is deepened because of the increased bulk of the gingiva.</vt:lpstr>
      <vt:lpstr>Slide 12</vt:lpstr>
      <vt:lpstr>Based on the location of the base of the pocket in relation to the underlying bone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SIGNS</vt:lpstr>
      <vt:lpstr>Slide 22</vt:lpstr>
      <vt:lpstr>SYMPTOMS</vt:lpstr>
      <vt:lpstr>Slide 24</vt:lpstr>
      <vt:lpstr>Slide 25</vt:lpstr>
      <vt:lpstr>Slide 26</vt:lpstr>
      <vt:lpstr>The two mechanisms associated with collagen loss are as follows</vt:lpstr>
      <vt:lpstr>Slide 28</vt:lpstr>
      <vt:lpstr>Slide 29</vt:lpstr>
      <vt:lpstr>Slide 30</vt:lpstr>
      <vt:lpstr>Slide 31</vt:lpstr>
      <vt:lpstr>Slide 32</vt:lpstr>
      <vt:lpstr>POCKET CONTENTS</vt:lpstr>
      <vt:lpstr>Slide 34</vt:lpstr>
      <vt:lpstr>Significance of Pus Formation</vt:lpstr>
      <vt:lpstr>Slide 36</vt:lpstr>
      <vt:lpstr>Slide 37</vt:lpstr>
      <vt:lpstr>Two theories</vt:lpstr>
      <vt:lpstr>Slide 39</vt:lpstr>
      <vt:lpstr>Slide 40</vt:lpstr>
      <vt:lpstr>"burst" (random) model</vt:lpstr>
      <vt:lpstr>Slide 42</vt:lpstr>
      <vt:lpstr>Slide 43</vt:lpstr>
      <vt:lpstr>Slide 44</vt:lpstr>
      <vt:lpstr>Slide 45</vt:lpstr>
      <vt:lpstr>REFERENCES</vt:lpstr>
      <vt:lpstr>Slide 47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sona</dc:creator>
  <cp:lastModifiedBy>dell</cp:lastModifiedBy>
  <cp:revision>111</cp:revision>
  <dcterms:created xsi:type="dcterms:W3CDTF">2014-06-22T05:01:10Z</dcterms:created>
  <dcterms:modified xsi:type="dcterms:W3CDTF">2023-02-16T06:11:21Z</dcterms:modified>
</cp:coreProperties>
</file>